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8" r:id="rId4"/>
    <p:sldId id="297" r:id="rId5"/>
    <p:sldId id="309" r:id="rId6"/>
    <p:sldId id="283" r:id="rId7"/>
    <p:sldId id="310" r:id="rId8"/>
    <p:sldId id="307" r:id="rId9"/>
    <p:sldId id="275" r:id="rId10"/>
    <p:sldId id="314" r:id="rId11"/>
    <p:sldId id="308" r:id="rId12"/>
    <p:sldId id="312" r:id="rId13"/>
    <p:sldId id="290" r:id="rId14"/>
    <p:sldId id="315" r:id="rId15"/>
    <p:sldId id="303" r:id="rId16"/>
    <p:sldId id="313" r:id="rId17"/>
    <p:sldId id="304" r:id="rId18"/>
    <p:sldId id="295" r:id="rId19"/>
    <p:sldId id="293" r:id="rId20"/>
    <p:sldId id="263" r:id="rId21"/>
    <p:sldId id="264" r:id="rId22"/>
    <p:sldId id="291" r:id="rId23"/>
    <p:sldId id="265" r:id="rId24"/>
    <p:sldId id="296" r:id="rId25"/>
    <p:sldId id="267" r:id="rId26"/>
    <p:sldId id="26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0693A-E183-4F61-BACF-C810A0ED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1B88FA-AE87-40F4-83A9-A63B6288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2E5D3F-B495-41A4-9957-38D7B0E2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0D984C-E654-47AB-8E00-3163F21A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39947A-38E3-45AB-B337-FAC57312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CDC9F-EF85-41F8-9C60-4503618E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6336B2-CD79-4DC3-9525-5D60B5DBB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E5140D-DE4C-4F88-BA30-6DCE8AF6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1BD60A-EE2F-493B-A83C-AEA8ABB3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ED5F2A-2C68-4D8A-A904-31973CBA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0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0B15F1-FEC2-4C20-89FC-E6B1D4D39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C6607E-A5E7-4A97-9B0B-B72417420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24E7EB-E683-4D06-A02C-36366E8B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156B9C-79C6-45ED-A8F5-4BAEFC6B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70D8DE-9443-4167-88EF-15250634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1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A70677-31A9-485E-B4D2-9D7521D3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4DED29-DCAE-458E-B41D-B7BA0F9B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DD18F5-99CE-4701-89FE-AC0C187C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8D6D66-8E4A-4D17-BA55-7686E1A6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8BC419-9C58-4A23-8692-632A48CE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7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694D7-7BD5-4B0A-9B3E-BD79A43B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F22A63-C869-493C-8963-E6D9743A4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85D35D-51AE-4940-A1E4-C063109A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4BD035-3019-4FD7-953C-76042E5E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C38707-3977-4992-B781-3D2C68A3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9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7E98E-8822-419F-855F-5812C80E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710A8A-E25A-47D4-A114-E4CAB26ED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79B974-924A-4484-A403-C5927F22B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A08903-DA1E-4881-89AC-5CE5910D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3C7C5E-FD7E-4491-928D-64052E97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C8190F-105F-4BB5-9A41-8ABAB7F8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9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32A1BD-3DA4-4CAC-9EA9-B0482D77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32165D-A485-4036-AD94-1B029EF4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C0537E-F15C-47EB-8108-0917E427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75E9F8-80AE-45A5-BC4A-81F6F9406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887702-AC5B-41E3-BE17-38D7BE772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C45D24-5722-48BF-BABA-75E36EB7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814C64-9073-4DCC-8D78-74A51743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4829FD1-42E6-41CB-ACB3-2C42B7C8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0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52A1DF-1CDB-48E7-A80B-4CA54E78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A9B05B-9B8A-4015-92BB-384C4545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A0D1B39-BAF8-4D10-BA6A-751C70D4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68171C6-6FE8-4DF0-ABEA-D14F8FF3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4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B080E5-F6AA-4DCC-BFC0-FAF40CD0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B99E693-C07E-4DFC-8DB0-D9CA8801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CAFAFB-B469-4970-9867-913B13E7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D45FC-CEE2-4DDC-8E8A-82A9A49B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8B55B8-8B71-43E6-88F3-0D6AFDF86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F306D7-5328-44CD-A56F-92249F868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3F2100-7D79-4C2C-BA60-F0AC2E93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CBFAB9-2E2E-46CE-AE11-8F3C1CD8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E48AD2-2E55-4E50-BEEA-F876F79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2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BD2BA-CC23-41A8-85F6-8AF2843C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743C42-BF3A-410F-BEC4-98F571F32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7780C1-6DCD-48CC-8D29-92EFAB459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D7DB7F-8253-40DF-B1D3-8AB81FEA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4BBC47-5B43-4564-9811-C1FC9BA4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85D484-2A75-40A3-A901-DA39CDA6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9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426FEF-C950-4272-9CA1-CCB5270C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0CAE7B-F544-499D-9B65-332EDD0E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FD71F7-EF37-4CEA-A303-7DD3C826D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3319-743B-4BCD-A386-41BD76BF3C37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0B4B3-BDBD-44B6-BADE-DB145A41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C52AA4-22ED-4E3D-899D-5C889F3D7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29D9-3696-4D12-AE99-13D19A7B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4%D0%BE%D1%81%D1%84%D0%B0%D1%82" TargetMode="External"/><Relationship Id="rId2" Type="http://schemas.openxmlformats.org/officeDocument/2006/relationships/hyperlink" Target="https://kk.wikipedia.org/wiki/%D0%A4%D0%BE%D1%81%D1%84%D0%BE%D1%80_%D2%9B%D1%8B%D1%88%D2%9B%D1%8B%D0%BB%D1%8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k.wikipedia.org/w/index.php?title=%D0%9D%D1%83%D0%BA%D0%BB%D0%B5%D0%BE%D0%B7%D0%B8%D0%B4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03C11-13FB-402D-8126-55D57F53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7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kk-KZ" b="1" dirty="0"/>
              <a:t/>
            </a:r>
            <a:br>
              <a:rPr lang="kk-KZ" b="1" dirty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sz="4400" b="1" dirty="0">
                <a:latin typeface="+mn-lt"/>
              </a:rPr>
              <a:t>Дәріс 2. </a:t>
            </a:r>
            <a:br>
              <a:rPr lang="kk-KZ" sz="4400" b="1" dirty="0">
                <a:latin typeface="+mn-lt"/>
              </a:rPr>
            </a:br>
            <a:r>
              <a:rPr lang="kk-KZ" sz="4400" dirty="0">
                <a:latin typeface="+mn-lt"/>
              </a:rPr>
              <a:t>Нуклеин қышқылдарының құрамы. Чаргафф ашқан НҚ құрылысындағы ережелер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09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C92EE3-9F34-4757-810F-C727C4B64C2A}"/>
              </a:ext>
            </a:extLst>
          </p:cNvPr>
          <p:cNvSpPr/>
          <p:nvPr/>
        </p:nvSpPr>
        <p:spPr>
          <a:xfrm>
            <a:off x="543341" y="259211"/>
            <a:ext cx="11277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Нуклеотидтердің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3-бөлігін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фосфатты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топтар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0" i="0" u="sng" strike="noStrike" dirty="0">
                <a:effectLst/>
                <a:latin typeface="Arial" panose="020B0604020202020204" pitchFamily="34" charset="0"/>
                <a:hlinkClick r:id="rId2" tooltip="Фосфор қышқыл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фосфор қышқылының</a:t>
            </a:r>
            <a:r>
              <a:rPr lang="ru-RU" b="0" i="0" u="sng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немесе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бірнеше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қалдығы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құрайды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u="sng" strike="noStrike" dirty="0" err="1">
                <a:effectLst/>
                <a:latin typeface="Arial" panose="020B0604020202020204" pitchFamily="34" charset="0"/>
                <a:hlinkClick r:id="rId3" tooltip="Фосфа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Фосфатты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топтар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қанттың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’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көміртегі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атомымен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келесі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қанттың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’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көміртегі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атомы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арасында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фосфодиэфирлік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байланыстар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құру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арқылы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полимерлі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тізбек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түзеді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6AF427-876B-4C01-AA74-185301D7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050" y="1358931"/>
            <a:ext cx="6761050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icy; &amp;pcy;&amp;ocy; &amp;zcy;&amp;acy;&amp;pcy;&amp;rcy;&amp;ocy;&amp;scy;&amp;ucy; &amp;acy;&amp;zcy;&amp;ocy;&amp;tcy;&amp;tcy;&amp;ycy;қ &amp;ncy;&amp;iecy;&amp;gcy;&amp;iukcy;&amp;zcy;&amp;dcy;&amp;iecy;&amp;rcy;">
            <a:extLst>
              <a:ext uri="{FF2B5EF4-FFF2-40B4-BE49-F238E27FC236}">
                <a16:creationId xmlns:a16="http://schemas.microsoft.com/office/drawing/2014/main" xmlns="" id="{92C3CC58-F25F-440D-BDB6-F8A819AD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2014" y="193641"/>
            <a:ext cx="9519598" cy="6470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42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FFAB4F-24AD-4AAC-B37B-22947232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29" y="1243121"/>
            <a:ext cx="8030818" cy="5050831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30F45BB0-0FFC-4671-8F24-47F4C4FD6175}"/>
              </a:ext>
            </a:extLst>
          </p:cNvPr>
          <p:cNvSpPr>
            <a:spLocks/>
          </p:cNvSpPr>
          <p:nvPr/>
        </p:nvSpPr>
        <p:spPr bwMode="auto">
          <a:xfrm rot="16200000">
            <a:off x="7767932" y="3579405"/>
            <a:ext cx="314008" cy="5022841"/>
          </a:xfrm>
          <a:prstGeom prst="leftBrace">
            <a:avLst>
              <a:gd name="adj1" fmla="val 9462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40BB44AF-A0F1-484D-A312-206844CC2697}"/>
              </a:ext>
            </a:extLst>
          </p:cNvPr>
          <p:cNvSpPr>
            <a:spLocks/>
          </p:cNvSpPr>
          <p:nvPr/>
        </p:nvSpPr>
        <p:spPr bwMode="auto">
          <a:xfrm rot="16200000">
            <a:off x="6068340" y="2264460"/>
            <a:ext cx="314009" cy="8422026"/>
          </a:xfrm>
          <a:prstGeom prst="leftBrace">
            <a:avLst>
              <a:gd name="adj1" fmla="val 9462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0F60CF82-4F28-4662-B0EE-70E39A665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230" y="6003616"/>
            <a:ext cx="1565607" cy="3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kk-KZ" altLang="ru-RU" sz="2000" b="1" i="1" dirty="0">
                <a:cs typeface="Times New Roman" panose="02020603050405020304" pitchFamily="18" charset="0"/>
              </a:rPr>
              <a:t>Нуклеозид</a:t>
            </a:r>
            <a:endParaRPr lang="kk-KZ" altLang="ru-RU" sz="2000" b="1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FCA56DD8-9CAF-4A51-A6FA-CCA65696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218" y="6423469"/>
            <a:ext cx="1541607" cy="3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kk-KZ" altLang="ru-RU" sz="2000" b="1" i="1" dirty="0">
                <a:cs typeface="Times New Roman" panose="02020603050405020304" pitchFamily="18" charset="0"/>
              </a:rPr>
              <a:t>Нуклеотид</a:t>
            </a:r>
            <a:endParaRPr lang="kk-KZ" altLang="ru-RU" sz="2000" b="1" dirty="0"/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5D73830B-D766-4A32-BEFD-1C7FCD87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96" y="4764"/>
            <a:ext cx="11092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i="1" u="sng" dirty="0"/>
              <a:t>НУКЛЕОЗИДТЕР мен НУКЛЕОТИДТЕР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/>
              <a:t>Нуклеин </a:t>
            </a:r>
            <a:r>
              <a:rPr lang="ru-RU" altLang="ru-RU" sz="2400" b="1" dirty="0" err="1"/>
              <a:t>қышқылдарының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толық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емес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гидролизінен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нуклеозидтер</a:t>
            </a:r>
            <a:r>
              <a:rPr lang="ru-RU" altLang="ru-RU" sz="2400" b="1" dirty="0"/>
              <a:t> мен фосфор қышқылының </a:t>
            </a:r>
            <a:r>
              <a:rPr lang="ru-RU" altLang="ru-RU" sz="2400" b="1" dirty="0" err="1"/>
              <a:t>молекулалары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сонымен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қатар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нуклеотидтер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түзіледі</a:t>
            </a:r>
            <a:r>
              <a:rPr lang="ru-RU" alt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00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xmlns="" id="{E54907A3-B961-47CB-A67D-228CDC40A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" y="188913"/>
            <a:ext cx="11184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 err="1"/>
              <a:t>Нуклеозидтер</a:t>
            </a:r>
            <a:r>
              <a:rPr lang="ru-RU" altLang="ru-RU" sz="2400" b="1" dirty="0"/>
              <a:t> – </a:t>
            </a:r>
            <a:r>
              <a:rPr lang="ru-RU" altLang="ru-RU" sz="2400" b="1" dirty="0" err="1"/>
              <a:t>органикалық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заттар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олардың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құрамына</a:t>
            </a:r>
            <a:r>
              <a:rPr lang="ru-RU" altLang="ru-RU" sz="2400" b="1" dirty="0"/>
              <a:t> пентоза мен </a:t>
            </a:r>
            <a:r>
              <a:rPr lang="ru-RU" altLang="ru-RU" sz="2400" b="1" dirty="0" err="1"/>
              <a:t>гетероциклді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азотты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негіздер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кіреді</a:t>
            </a:r>
            <a:r>
              <a:rPr lang="ru-RU" altLang="ru-RU" sz="2400" b="1" dirty="0"/>
              <a:t>.</a:t>
            </a:r>
            <a:r>
              <a:rPr lang="ru-RU" dirty="0"/>
              <a:t> </a:t>
            </a:r>
            <a:endParaRPr lang="ru-RU" altLang="ru-RU" sz="24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262B1B-1E7A-4621-8752-FA2987177902}"/>
              </a:ext>
            </a:extLst>
          </p:cNvPr>
          <p:cNvSpPr/>
          <p:nvPr/>
        </p:nvSpPr>
        <p:spPr>
          <a:xfrm>
            <a:off x="6846818" y="665966"/>
            <a:ext cx="53012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пиримидиндік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 атомы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қалдығының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С-1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уклеозид (мұндай бет жоқ)"/>
              </a:rPr>
              <a:t>нуклеозид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Пиримидиндік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көмірсулармен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N-1,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N-9 азот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атомдарымен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аденин мен гуанин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дезоксиаден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гуанозин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дезоксигуанозин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Урацил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дезоксиуридин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цитидин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дезоксицит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дезоксириботуындысы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риботимидин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476C02-0EB3-4F21-AAE4-50D2E2C0D3EC}"/>
              </a:ext>
            </a:extLst>
          </p:cNvPr>
          <p:cNvSpPr/>
          <p:nvPr/>
        </p:nvSpPr>
        <p:spPr>
          <a:xfrm>
            <a:off x="5446643" y="3868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C9EE37-AF17-4617-987E-A0907939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01" y="1130309"/>
            <a:ext cx="4695825" cy="2714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B363E7-5798-40BD-8F90-E9A0119F6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" y="3868335"/>
            <a:ext cx="2247900" cy="2647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EBDF59-5EE3-4F1F-A250-70207FC66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924" y="3915136"/>
            <a:ext cx="4276725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5BF147-5B19-45AD-ABD9-E15AD389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50" y="2543118"/>
            <a:ext cx="3134241" cy="36920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B840671-3A7A-4C94-9201-8CFE9BAB12B5}"/>
              </a:ext>
            </a:extLst>
          </p:cNvPr>
          <p:cNvSpPr/>
          <p:nvPr/>
        </p:nvSpPr>
        <p:spPr>
          <a:xfrm>
            <a:off x="198782" y="295060"/>
            <a:ext cx="113571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әрпіне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шінші әріп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Аденин = Аде, Аденозин =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Дезоксинуклеозидтер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рибонуклеозидтерден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префиксінің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dAdo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dThd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символы,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пиримидиндік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нуклеозид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символы,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нуклеозид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нуклеозидтердегі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С-3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атомы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С-3'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атомы,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гидроксил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3'-гидроксил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67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xmlns="" id="{C5F810B4-E86C-49DD-BC6C-C228E146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3" y="202204"/>
            <a:ext cx="1095855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00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444444"/>
                </a:solidFill>
                <a:latin typeface="PT Serif"/>
              </a:rPr>
              <a:t>Нуклеотидтер</a:t>
            </a:r>
            <a:r>
              <a:rPr lang="ru-RU" altLang="ru-RU" sz="2000" b="1" dirty="0">
                <a:solidFill>
                  <a:srgbClr val="444444"/>
                </a:solidFill>
                <a:latin typeface="PT Serif"/>
              </a:rPr>
              <a:t>. 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Нуклеин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қышқылдарының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үшінші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компоненті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-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ортофосфор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қышқылы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- рибоза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немесе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дезоксирибозаның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спирттік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топтарымен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күрделі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эфирлік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байланыстар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түзеді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.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Бақыланатын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жағдайларда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нуклеин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қышқылдарын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(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қышқылды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я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сілтілі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ортада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)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ыдырату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арқылы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нуклеозидтер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мен фосфор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қышқылы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күрделі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эфирлерін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–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нуклеотидтерді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оқшаулауға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 </a:t>
            </a:r>
            <a:r>
              <a:rPr lang="ru-RU" altLang="ru-RU" sz="2000" dirty="0" err="1">
                <a:solidFill>
                  <a:srgbClr val="444444"/>
                </a:solidFill>
                <a:latin typeface="PT Serif"/>
              </a:rPr>
              <a:t>болады</a:t>
            </a:r>
            <a:r>
              <a:rPr lang="ru-RU" altLang="ru-RU" sz="2000" dirty="0">
                <a:solidFill>
                  <a:srgbClr val="444444"/>
                </a:solidFill>
                <a:latin typeface="PT Serif"/>
              </a:rPr>
              <a:t>.</a:t>
            </a:r>
            <a:endParaRPr lang="ru-RU" altLang="ru-RU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3C41ACF-697B-4D18-94B0-A7BC21A54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50000" r="1733" b="2626"/>
          <a:stretch/>
        </p:blipFill>
        <p:spPr>
          <a:xfrm>
            <a:off x="1391477" y="2040393"/>
            <a:ext cx="8799445" cy="298418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C680D1-8EFB-4CBE-8C6E-5CC636666B20}"/>
              </a:ext>
            </a:extLst>
          </p:cNvPr>
          <p:cNvSpPr txBox="1"/>
          <p:nvPr/>
        </p:nvSpPr>
        <p:spPr>
          <a:xfrm>
            <a:off x="7142922" y="1671061"/>
            <a:ext cx="288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Фосфоэфирлік байланыс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D30F914-F6FC-4B44-A494-91140C57A908}"/>
              </a:ext>
            </a:extLst>
          </p:cNvPr>
          <p:cNvSpPr/>
          <p:nvPr/>
        </p:nvSpPr>
        <p:spPr>
          <a:xfrm>
            <a:off x="331304" y="5178468"/>
            <a:ext cx="117149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Нуклеотидтердің</a:t>
            </a:r>
            <a:r>
              <a:rPr lang="ru-RU" dirty="0"/>
              <a:t> </a:t>
            </a:r>
            <a:r>
              <a:rPr lang="ru-RU" dirty="0" err="1"/>
              <a:t>атаулары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кіретін</a:t>
            </a:r>
            <a:r>
              <a:rPr lang="ru-RU" dirty="0"/>
              <a:t> </a:t>
            </a:r>
            <a:r>
              <a:rPr lang="ru-RU" dirty="0" err="1"/>
              <a:t>гетероциклді</a:t>
            </a:r>
            <a:r>
              <a:rPr lang="ru-RU" dirty="0"/>
              <a:t> </a:t>
            </a:r>
            <a:r>
              <a:rPr lang="ru-RU" dirty="0" err="1"/>
              <a:t>негіздің</a:t>
            </a:r>
            <a:r>
              <a:rPr lang="ru-RU" dirty="0"/>
              <a:t> </a:t>
            </a:r>
            <a:r>
              <a:rPr lang="ru-RU" dirty="0" err="1"/>
              <a:t>атынан</a:t>
            </a:r>
            <a:r>
              <a:rPr lang="ru-RU" dirty="0"/>
              <a:t> «</a:t>
            </a:r>
            <a:r>
              <a:rPr lang="ru-RU" dirty="0" err="1"/>
              <a:t>қышқыл</a:t>
            </a:r>
            <a:r>
              <a:rPr lang="ru-RU" dirty="0"/>
              <a:t>» </a:t>
            </a:r>
            <a:r>
              <a:rPr lang="ru-RU" dirty="0" err="1"/>
              <a:t>сөзін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алынған:цитидил</a:t>
            </a:r>
            <a:r>
              <a:rPr lang="ru-RU" dirty="0"/>
              <a:t> </a:t>
            </a:r>
            <a:r>
              <a:rPr lang="ru-RU" dirty="0" err="1"/>
              <a:t>қышқылы</a:t>
            </a:r>
            <a:r>
              <a:rPr lang="ru-RU" dirty="0"/>
              <a:t>, </a:t>
            </a:r>
            <a:r>
              <a:rPr lang="ru-RU" dirty="0" err="1"/>
              <a:t>аденил</a:t>
            </a:r>
            <a:r>
              <a:rPr lang="ru-RU" dirty="0"/>
              <a:t> </a:t>
            </a:r>
            <a:r>
              <a:rPr lang="ru-RU" dirty="0" err="1"/>
              <a:t>қышқылы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Қазіргі</a:t>
            </a:r>
            <a:r>
              <a:rPr lang="ru-RU" dirty="0"/>
              <a:t> номенклатура фосфат </a:t>
            </a:r>
            <a:r>
              <a:rPr lang="ru-RU" dirty="0" err="1"/>
              <a:t>тобының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топтарының</a:t>
            </a:r>
            <a:r>
              <a:rPr lang="ru-RU" dirty="0"/>
              <a:t> (аденозин-5'-фосфат, аденозин-3'-фосфат, </a:t>
            </a:r>
            <a:r>
              <a:rPr lang="ru-RU" dirty="0" err="1"/>
              <a:t>дезоксиаденозин</a:t>
            </a:r>
            <a:r>
              <a:rPr lang="ru-RU" dirty="0"/>
              <a:t> 5'-фосфат) </a:t>
            </a:r>
            <a:r>
              <a:rPr lang="ru-RU" dirty="0" err="1"/>
              <a:t>позицияларын</a:t>
            </a:r>
            <a:r>
              <a:rPr lang="ru-RU" dirty="0"/>
              <a:t> да </a:t>
            </a:r>
            <a:r>
              <a:rPr lang="ru-RU" dirty="0" err="1"/>
              <a:t>көрсетеді</a:t>
            </a:r>
            <a:r>
              <a:rPr lang="ru-RU" dirty="0"/>
              <a:t>;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әріпті</a:t>
            </a:r>
            <a:r>
              <a:rPr lang="ru-RU" dirty="0"/>
              <a:t> </a:t>
            </a:r>
            <a:r>
              <a:rPr lang="ru-RU" dirty="0" err="1"/>
              <a:t>қысқартулар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: 5'-фосфаттар </a:t>
            </a:r>
            <a:r>
              <a:rPr lang="ru-RU" dirty="0" err="1"/>
              <a:t>үшін</a:t>
            </a:r>
            <a:r>
              <a:rPr lang="ru-RU" dirty="0"/>
              <a:t> - </a:t>
            </a:r>
            <a:r>
              <a:rPr lang="ru-RU" dirty="0" err="1"/>
              <a:t>pA</a:t>
            </a:r>
            <a:r>
              <a:rPr lang="ru-RU" dirty="0"/>
              <a:t>, </a:t>
            </a:r>
            <a:r>
              <a:rPr lang="ru-RU" dirty="0" err="1"/>
              <a:t>pG</a:t>
            </a:r>
            <a:r>
              <a:rPr lang="ru-RU" dirty="0"/>
              <a:t>, </a:t>
            </a:r>
            <a:r>
              <a:rPr lang="ru-RU" dirty="0" err="1"/>
              <a:t>pC</a:t>
            </a:r>
            <a:r>
              <a:rPr lang="ru-RU" dirty="0"/>
              <a:t>, </a:t>
            </a:r>
            <a:r>
              <a:rPr lang="ru-RU" dirty="0" err="1"/>
              <a:t>pU</a:t>
            </a:r>
            <a:r>
              <a:rPr lang="ru-RU" dirty="0"/>
              <a:t>, </a:t>
            </a:r>
            <a:r>
              <a:rPr lang="ru-RU" dirty="0" err="1"/>
              <a:t>pN</a:t>
            </a:r>
            <a:r>
              <a:rPr lang="ru-RU" dirty="0"/>
              <a:t>, </a:t>
            </a:r>
            <a:r>
              <a:rPr lang="ru-RU" dirty="0" err="1"/>
              <a:t>pdA</a:t>
            </a:r>
            <a:r>
              <a:rPr lang="ru-RU" dirty="0"/>
              <a:t>, </a:t>
            </a:r>
            <a:r>
              <a:rPr lang="ru-RU" dirty="0" err="1"/>
              <a:t>pdG</a:t>
            </a:r>
            <a:r>
              <a:rPr lang="ru-RU" dirty="0"/>
              <a:t>, </a:t>
            </a:r>
            <a:r>
              <a:rPr lang="ru-RU" dirty="0" err="1"/>
              <a:t>pdC</a:t>
            </a:r>
            <a:r>
              <a:rPr lang="ru-RU" dirty="0"/>
              <a:t>, </a:t>
            </a:r>
            <a:r>
              <a:rPr lang="ru-RU" dirty="0" err="1"/>
              <a:t>pdU</a:t>
            </a:r>
            <a:r>
              <a:rPr lang="ru-RU" dirty="0"/>
              <a:t>, </a:t>
            </a:r>
            <a:r>
              <a:rPr lang="ru-RU" dirty="0" err="1"/>
              <a:t>pdN</a:t>
            </a:r>
            <a:r>
              <a:rPr lang="ru-RU" dirty="0"/>
              <a:t>, 3'-фосфаттар </a:t>
            </a:r>
            <a:r>
              <a:rPr lang="ru-RU" dirty="0" err="1"/>
              <a:t>үшін</a:t>
            </a:r>
            <a:r>
              <a:rPr lang="ru-RU" dirty="0"/>
              <a:t> - </a:t>
            </a:r>
            <a:r>
              <a:rPr lang="ru-RU" dirty="0" err="1"/>
              <a:t>Ap</a:t>
            </a:r>
            <a:r>
              <a:rPr lang="ru-RU" dirty="0"/>
              <a:t>, </a:t>
            </a:r>
            <a:r>
              <a:rPr lang="ru-RU" dirty="0" err="1"/>
              <a:t>Gp</a:t>
            </a:r>
            <a:r>
              <a:rPr lang="ru-RU" dirty="0"/>
              <a:t>, </a:t>
            </a:r>
            <a:r>
              <a:rPr lang="ru-RU" dirty="0" err="1"/>
              <a:t>Cp</a:t>
            </a:r>
            <a:r>
              <a:rPr lang="ru-RU" dirty="0"/>
              <a:t>, </a:t>
            </a:r>
            <a:r>
              <a:rPr lang="ru-RU" dirty="0" err="1"/>
              <a:t>Up</a:t>
            </a:r>
            <a:r>
              <a:rPr lang="ru-RU" dirty="0"/>
              <a:t>, </a:t>
            </a:r>
            <a:r>
              <a:rPr lang="ru-RU" dirty="0" err="1"/>
              <a:t>Np</a:t>
            </a:r>
            <a:r>
              <a:rPr lang="ru-RU" dirty="0"/>
              <a:t>, </a:t>
            </a:r>
            <a:r>
              <a:rPr lang="ru-RU" dirty="0" err="1"/>
              <a:t>dAp</a:t>
            </a:r>
            <a:r>
              <a:rPr lang="ru-RU" dirty="0"/>
              <a:t>, </a:t>
            </a:r>
            <a:r>
              <a:rPr lang="ru-RU" dirty="0" err="1"/>
              <a:t>dGp</a:t>
            </a:r>
            <a:r>
              <a:rPr lang="ru-RU" dirty="0"/>
              <a:t> , </a:t>
            </a:r>
            <a:r>
              <a:rPr lang="ru-RU" dirty="0" err="1"/>
              <a:t>dCp</a:t>
            </a:r>
            <a:r>
              <a:rPr lang="ru-RU" dirty="0"/>
              <a:t>, </a:t>
            </a:r>
            <a:r>
              <a:rPr lang="ru-RU" dirty="0" err="1"/>
              <a:t>dUp</a:t>
            </a:r>
            <a:r>
              <a:rPr lang="ru-RU" dirty="0"/>
              <a:t>, </a:t>
            </a:r>
            <a:r>
              <a:rPr lang="ru-RU" dirty="0" err="1"/>
              <a:t>dNp</a:t>
            </a:r>
            <a:r>
              <a:rPr lang="ru-RU" dirty="0"/>
              <a:t>, 2'-фосфаттар </a:t>
            </a:r>
            <a:r>
              <a:rPr lang="ru-RU" dirty="0" err="1"/>
              <a:t>үшін</a:t>
            </a:r>
            <a:r>
              <a:rPr lang="ru-RU" dirty="0"/>
              <a:t> — A(2')p, G(2')p, C(2')p, U(2')p, N(2')p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9C1FCC-9145-46DE-8286-3CC35274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6" y="778853"/>
            <a:ext cx="10727635" cy="37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B42CA06-B7D6-4731-876B-463186AEBD8D}"/>
              </a:ext>
            </a:extLst>
          </p:cNvPr>
          <p:cNvSpPr/>
          <p:nvPr/>
        </p:nvSpPr>
        <p:spPr>
          <a:xfrm>
            <a:off x="371061" y="132522"/>
            <a:ext cx="11589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Нуклеотидтер</a:t>
            </a:r>
            <a:r>
              <a:rPr lang="ru-RU" dirty="0"/>
              <a:t> </a:t>
            </a:r>
            <a:r>
              <a:rPr lang="ru-RU" dirty="0" err="1"/>
              <a:t>фосфорил</a:t>
            </a:r>
            <a:r>
              <a:rPr lang="ru-RU" dirty="0"/>
              <a:t> </a:t>
            </a:r>
            <a:r>
              <a:rPr lang="ru-RU" dirty="0" err="1"/>
              <a:t>топтарының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> мен </a:t>
            </a:r>
            <a:r>
              <a:rPr lang="ru-RU" dirty="0" err="1"/>
              <a:t>санын</a:t>
            </a:r>
            <a:r>
              <a:rPr lang="ru-RU" dirty="0"/>
              <a:t> </a:t>
            </a:r>
            <a:r>
              <a:rPr lang="ru-RU" dirty="0" err="1"/>
              <a:t>көрсете</a:t>
            </a:r>
            <a:r>
              <a:rPr lang="en-US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нуклеозидтердің</a:t>
            </a:r>
            <a:r>
              <a:rPr lang="ru-RU" dirty="0"/>
              <a:t> </a:t>
            </a:r>
            <a:r>
              <a:rPr lang="ru-RU" dirty="0" err="1"/>
              <a:t>атымен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Фосфорлы</a:t>
            </a:r>
            <a:r>
              <a:rPr lang="ru-RU" dirty="0"/>
              <a:t> </a:t>
            </a:r>
            <a:r>
              <a:rPr lang="ru-RU" dirty="0" err="1"/>
              <a:t>топтардың</a:t>
            </a:r>
            <a:r>
              <a:rPr lang="ru-RU" dirty="0"/>
              <a:t> саны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нуклеотидтер</a:t>
            </a:r>
            <a:r>
              <a:rPr lang="ru-RU" dirty="0"/>
              <a:t> моно-, </a:t>
            </a:r>
            <a:r>
              <a:rPr lang="ru-RU" dirty="0" err="1"/>
              <a:t>ди</a:t>
            </a:r>
            <a:r>
              <a:rPr lang="ru-RU" dirty="0"/>
              <a:t>-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трифосфаттарға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: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1032B765-1AE9-4896-B0A4-2231A3E3A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91" y="4663375"/>
            <a:ext cx="1168841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dirty="0" err="1"/>
              <a:t>Негізгі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пуриндік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негіздердің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туындылары</a:t>
            </a:r>
            <a:r>
              <a:rPr lang="ru-RU" altLang="ru-RU" sz="1600" dirty="0"/>
              <a:t> –</a:t>
            </a:r>
            <a:r>
              <a:rPr lang="ru-RU" altLang="ru-RU" sz="1600" dirty="0" err="1"/>
              <a:t>нуклеотидмонофосфаттар</a:t>
            </a:r>
            <a:r>
              <a:rPr lang="ru-RU" altLang="ru-RU" sz="1600" dirty="0"/>
              <a:t> аденозин-5-монофосфат (АМФ) (</a:t>
            </a:r>
            <a:r>
              <a:rPr lang="ru-RU" altLang="ru-RU" sz="1600" dirty="0" err="1"/>
              <a:t>аденилат</a:t>
            </a:r>
            <a:r>
              <a:rPr lang="ru-RU" altLang="ru-RU" sz="1600" dirty="0"/>
              <a:t>) </a:t>
            </a:r>
            <a:r>
              <a:rPr lang="ru-RU" altLang="ru-RU" sz="1600" dirty="0" err="1"/>
              <a:t>және</a:t>
            </a:r>
            <a:r>
              <a:rPr lang="ru-RU" altLang="ru-RU" sz="1600" dirty="0"/>
              <a:t> гуанозин-5-монофосфат (ГМФ) (</a:t>
            </a:r>
            <a:r>
              <a:rPr lang="ru-RU" altLang="ru-RU" sz="1600" dirty="0" err="1"/>
              <a:t>гуанилат</a:t>
            </a:r>
            <a:r>
              <a:rPr lang="ru-RU" altLang="ru-RU" sz="1600" dirty="0"/>
              <a:t>) </a:t>
            </a:r>
            <a:r>
              <a:rPr lang="ru-RU" altLang="ru-RU" sz="1600" dirty="0" err="1"/>
              <a:t>болып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табылады</a:t>
            </a:r>
            <a:r>
              <a:rPr lang="ru-RU" altLang="ru-RU" sz="1600" dirty="0"/>
              <a:t>. </a:t>
            </a:r>
            <a:r>
              <a:rPr lang="ru-RU" altLang="ru-RU" sz="1600" dirty="0" err="1"/>
              <a:t>Олар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нуклеотидті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дифосфаттар</a:t>
            </a:r>
            <a:r>
              <a:rPr lang="ru-RU" altLang="ru-RU" sz="1600" dirty="0"/>
              <a:t> мен </a:t>
            </a:r>
            <a:r>
              <a:rPr lang="ru-RU" altLang="ru-RU" sz="1600" dirty="0" err="1"/>
              <a:t>нуклеотидтрифосфаттарды</a:t>
            </a:r>
            <a:r>
              <a:rPr lang="ru-RU" altLang="ru-RU" sz="1600" dirty="0"/>
              <a:t> (АТФ, ГТФ, АДФ, ГДФ) </a:t>
            </a:r>
            <a:r>
              <a:rPr lang="ru-RU" altLang="ru-RU" sz="1600" dirty="0" err="1"/>
              <a:t>түзеді</a:t>
            </a:r>
            <a:r>
              <a:rPr lang="ru-RU" altLang="ru-RU" sz="1600" dirty="0"/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dirty="0" err="1"/>
              <a:t>Негізгі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пиримидиндік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негіздердің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туынды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нуклеотидмонофосфаттар</a:t>
            </a:r>
            <a:r>
              <a:rPr lang="ru-RU" altLang="ru-RU" sz="1600" dirty="0"/>
              <a:t> –цитидин-5-монофосфат (ЦМФ) (</a:t>
            </a:r>
            <a:r>
              <a:rPr lang="ru-RU" altLang="ru-RU" sz="1600" dirty="0" err="1"/>
              <a:t>цитидилат</a:t>
            </a:r>
            <a:r>
              <a:rPr lang="ru-RU" altLang="ru-RU" sz="1600" dirty="0"/>
              <a:t>); уридин-5-монофосфат (УМФ) (</a:t>
            </a:r>
            <a:r>
              <a:rPr lang="ru-RU" altLang="ru-RU" sz="1600" dirty="0" err="1"/>
              <a:t>уридилат</a:t>
            </a:r>
            <a:r>
              <a:rPr lang="ru-RU" altLang="ru-RU" sz="1600" dirty="0"/>
              <a:t>); тимин-5-монофосфат (</a:t>
            </a:r>
            <a:r>
              <a:rPr lang="en-US" altLang="ru-RU" sz="1600" dirty="0"/>
              <a:t>T</a:t>
            </a:r>
            <a:r>
              <a:rPr lang="ru-RU" altLang="ru-RU" sz="1600" dirty="0"/>
              <a:t>МФ</a:t>
            </a:r>
            <a:r>
              <a:rPr lang="en-US" altLang="ru-RU" sz="1600" dirty="0"/>
              <a:t>) (</a:t>
            </a:r>
            <a:r>
              <a:rPr lang="ru-RU" altLang="ru-RU" sz="1600" dirty="0" err="1"/>
              <a:t>тимидилат</a:t>
            </a:r>
            <a:r>
              <a:rPr lang="ru-RU" altLang="ru-RU" sz="1600" dirty="0"/>
              <a:t>). </a:t>
            </a:r>
            <a:r>
              <a:rPr lang="ru-RU" altLang="ru-RU" sz="1600" dirty="0" err="1"/>
              <a:t>Олардың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ішінен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нуклеотиддифосфаттар</a:t>
            </a:r>
            <a:r>
              <a:rPr lang="ru-RU" altLang="ru-RU" sz="1600" dirty="0"/>
              <a:t> мен </a:t>
            </a:r>
            <a:r>
              <a:rPr lang="ru-RU" altLang="ru-RU" sz="1600" dirty="0" err="1"/>
              <a:t>нуклеотидтрифосфаттар</a:t>
            </a:r>
            <a:r>
              <a:rPr lang="ru-RU" altLang="ru-RU" sz="1600" dirty="0"/>
              <a:t> (ЦТФ, УТФ, ТТФ) </a:t>
            </a:r>
            <a:r>
              <a:rPr lang="ru-RU" altLang="ru-RU" sz="1600" dirty="0" err="1"/>
              <a:t>түзіледі</a:t>
            </a:r>
            <a:r>
              <a:rPr lang="ru-RU" altLang="ru-RU" sz="1600" dirty="0"/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dirty="0" err="1"/>
              <a:t>Нуклеотидтердің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құрамында</a:t>
            </a:r>
            <a:r>
              <a:rPr lang="ru-RU" altLang="ru-RU" sz="1600" dirty="0"/>
              <a:t> фосфор қышқылының </a:t>
            </a:r>
            <a:r>
              <a:rPr lang="ru-RU" altLang="ru-RU" sz="1600" dirty="0" err="1"/>
              <a:t>қалдықтары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болғандықтан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олар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қышқылдық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қасиетке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ие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және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қышқылдар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деп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аталады</a:t>
            </a:r>
            <a:r>
              <a:rPr lang="ru-RU" alt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32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>
            <a:extLst>
              <a:ext uri="{FF2B5EF4-FFF2-40B4-BE49-F238E27FC236}">
                <a16:creationId xmlns:a16="http://schemas.microsoft.com/office/drawing/2014/main" xmlns="" id="{E8ECC8CD-4F07-4695-91A8-D0769DA8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76251"/>
            <a:ext cx="86296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E725ED7A-CC09-4408-8438-601E78381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706" y="371061"/>
            <a:ext cx="12044293" cy="6356764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u-RU" altLang="ru-RU" sz="2000" dirty="0"/>
              <a:t>Фосфор қышқылының </a:t>
            </a:r>
            <a:r>
              <a:rPr lang="ru-RU" altLang="ru-RU" sz="2000" dirty="0" err="1"/>
              <a:t>соңғы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соңғыдан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кейінгі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қалдықтары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арасындағы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нуклеотидтрифосфат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молекулаларының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химиялық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байланыстарында</a:t>
            </a:r>
            <a:r>
              <a:rPr lang="ru-RU" altLang="ru-RU" sz="2000" dirty="0"/>
              <a:t> энергия </a:t>
            </a:r>
            <a:r>
              <a:rPr lang="ru-RU" altLang="ru-RU" sz="2000" dirty="0" err="1"/>
              <a:t>көп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болады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Мұндай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байланыстарды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макроэргиялық</a:t>
            </a:r>
            <a:r>
              <a:rPr lang="ru-RU" altLang="ru-RU" sz="2000" dirty="0"/>
              <a:t>, ал </a:t>
            </a:r>
            <a:r>
              <a:rPr lang="ru-RU" altLang="ru-RU" sz="2000" dirty="0" err="1"/>
              <a:t>нуклеозидтрифосфаттарды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макроэргтер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атайды</a:t>
            </a:r>
            <a:r>
              <a:rPr lang="ru-RU" altLang="ru-RU" sz="2000" dirty="0"/>
              <a:t> .</a:t>
            </a:r>
          </a:p>
          <a:p>
            <a:pPr marL="609600" indent="-609600">
              <a:buNone/>
            </a:pPr>
            <a:r>
              <a:rPr lang="ru-RU" altLang="ru-RU" sz="2000" dirty="0"/>
              <a:t>АТФ, ГТФ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басқа</a:t>
            </a:r>
            <a:r>
              <a:rPr lang="ru-RU" altLang="ru-RU" sz="2000" dirty="0"/>
              <a:t> да </a:t>
            </a:r>
            <a:r>
              <a:rPr lang="ru-RU" altLang="ru-RU" sz="2000" dirty="0" err="1"/>
              <a:t>нуклеотидтрифосфаттар</a:t>
            </a:r>
            <a:r>
              <a:rPr lang="ru-RU" altLang="ru-RU" sz="2000" dirty="0"/>
              <a:t> энергия </a:t>
            </a:r>
            <a:r>
              <a:rPr lang="ru-RU" altLang="ru-RU" sz="2000" dirty="0" err="1"/>
              <a:t>көздері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болып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табылады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олардың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байланыстарында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химиялық</a:t>
            </a:r>
            <a:r>
              <a:rPr lang="ru-RU" altLang="ru-RU" sz="2000" dirty="0"/>
              <a:t> энергия </a:t>
            </a:r>
            <a:r>
              <a:rPr lang="ru-RU" altLang="ru-RU" sz="2000" dirty="0" err="1"/>
              <a:t>жинақталады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организмде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әртүрлі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тіршілік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процестерінде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қолданылады</a:t>
            </a:r>
            <a:r>
              <a:rPr lang="ru-RU" altLang="ru-RU" sz="20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22FCEA-4E56-4F85-B568-B5F65453E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" t="84326" r="2468" b="1862"/>
          <a:stretch/>
        </p:blipFill>
        <p:spPr>
          <a:xfrm>
            <a:off x="666362" y="2199861"/>
            <a:ext cx="9248775" cy="510004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88387966-FE74-4CC5-A2B7-CE3AD6E3E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3"/>
          <a:stretch/>
        </p:blipFill>
        <p:spPr bwMode="auto">
          <a:xfrm>
            <a:off x="2028825" y="2840040"/>
            <a:ext cx="8134350" cy="40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&amp;Kcy;&amp;acy;&amp;rcy;&amp;tcy;&amp;icy;&amp;ncy;&amp;kcy;&amp;icy; &amp;pcy;&amp;ocy; &amp;zcy;&amp;acy;&amp;pcy;&amp;rcy;&amp;ocy;&amp;scy;&amp;ucy; &amp;fcy;&amp;ocy;&amp;scy;&amp;fcy;&amp;ocy;&amp;dcy;&amp;icy;&amp;ecy;&amp;fcy;&amp;icy;&amp;rcy;&amp;ncy;&amp;acy;&amp;yacy; &amp;scy;&amp;vcy;&amp;yacy;&amp;zcy;&amp;softcy; &amp;vcy; &amp;ncy;&amp;ucy;&amp;kcy;&amp;lcy;&amp;iecy;&amp;icy;&amp;ncy;&amp;ocy;&amp;vcy;&amp;ycy;&amp;khcy; &amp;kcy;&amp;icy;&amp;scy;&amp;lcy;&amp;ocy;&amp;tcy;&amp;acy;&amp;khcy;">
            <a:extLst>
              <a:ext uri="{FF2B5EF4-FFF2-40B4-BE49-F238E27FC236}">
                <a16:creationId xmlns:a16="http://schemas.microsoft.com/office/drawing/2014/main" xmlns="" id="{A9DB4D41-87D6-415B-A61C-A49AFAF4F7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04" y="1125511"/>
            <a:ext cx="7164938" cy="5235810"/>
          </a:xfr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F00806-35E7-4F38-AD8C-04E277DDA342}"/>
              </a:ext>
            </a:extLst>
          </p:cNvPr>
          <p:cNvSpPr/>
          <p:nvPr/>
        </p:nvSpPr>
        <p:spPr>
          <a:xfrm>
            <a:off x="384313" y="92910"/>
            <a:ext cx="11171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Олиго-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полинуклеотидтер</a:t>
            </a:r>
            <a:r>
              <a:rPr lang="ru-RU" b="1" dirty="0"/>
              <a:t>. </a:t>
            </a:r>
          </a:p>
          <a:p>
            <a:r>
              <a:rPr lang="ru-RU" dirty="0" err="1"/>
              <a:t>Олигонуклеотидтер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фосфодиэфирлік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нуклеозидтер</a:t>
            </a:r>
            <a:r>
              <a:rPr lang="ru-RU" dirty="0"/>
              <a:t> (20-ға </a:t>
            </a:r>
            <a:r>
              <a:rPr lang="ru-RU" dirty="0" err="1"/>
              <a:t>дейін</a:t>
            </a:r>
            <a:r>
              <a:rPr lang="ru-RU" dirty="0"/>
              <a:t>) </a:t>
            </a:r>
            <a:r>
              <a:rPr lang="ru-RU" dirty="0" err="1"/>
              <a:t>полимерлер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; </a:t>
            </a:r>
            <a:r>
              <a:rPr lang="ru-RU" dirty="0" err="1"/>
              <a:t>едәуір</a:t>
            </a:r>
            <a:r>
              <a:rPr lang="ru-RU" dirty="0"/>
              <a:t> </a:t>
            </a:r>
            <a:r>
              <a:rPr lang="ru-RU" dirty="0" err="1"/>
              <a:t>ұзын</a:t>
            </a:r>
            <a:r>
              <a:rPr lang="ru-RU" dirty="0"/>
              <a:t> </a:t>
            </a:r>
            <a:r>
              <a:rPr lang="ru-RU" dirty="0" err="1"/>
              <a:t>тізбектер</a:t>
            </a:r>
            <a:r>
              <a:rPr lang="ru-RU" dirty="0"/>
              <a:t> </a:t>
            </a:r>
            <a:r>
              <a:rPr lang="ru-RU" dirty="0" err="1"/>
              <a:t>полинуклеотидтер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7293A2-C21B-4224-84F6-28A5FA36D371}"/>
              </a:ext>
            </a:extLst>
          </p:cNvPr>
          <p:cNvSpPr/>
          <p:nvPr/>
        </p:nvSpPr>
        <p:spPr>
          <a:xfrm>
            <a:off x="8309113" y="1306132"/>
            <a:ext cx="37503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Кәдімгі</a:t>
            </a:r>
            <a:r>
              <a:rPr lang="ru-RU" dirty="0"/>
              <a:t> нуклеин </a:t>
            </a:r>
            <a:r>
              <a:rPr lang="ru-RU" dirty="0" err="1"/>
              <a:t>қышқылдарында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нуклеозидтің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5'-гидроксил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нуклеозидтің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3'-гидроксил</a:t>
            </a:r>
            <a:r>
              <a:rPr lang="ru-RU" dirty="0"/>
              <a:t> </a:t>
            </a:r>
            <a:r>
              <a:rPr lang="ru-RU" dirty="0" err="1"/>
              <a:t>тобымен</a:t>
            </a:r>
            <a:r>
              <a:rPr lang="ru-RU" dirty="0"/>
              <a:t> осы </a:t>
            </a:r>
            <a:r>
              <a:rPr lang="ru-RU" dirty="0" err="1"/>
              <a:t>топтармен</a:t>
            </a:r>
            <a:r>
              <a:rPr lang="ru-RU" dirty="0"/>
              <a:t> </a:t>
            </a:r>
            <a:r>
              <a:rPr lang="ru-RU" dirty="0" err="1"/>
              <a:t>эфирлік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түзетін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 қышқылының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қалдығы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байланысады</a:t>
            </a:r>
            <a:r>
              <a:rPr lang="ru-RU" dirty="0"/>
              <a:t>. </a:t>
            </a:r>
          </a:p>
          <a:p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олигонуклеотидтер</a:t>
            </a:r>
            <a:r>
              <a:rPr lang="ru-RU" dirty="0"/>
              <a:t> </a:t>
            </a:r>
            <a:r>
              <a:rPr lang="ru-RU" dirty="0" err="1"/>
              <a:t>динуклеозидмонофосфаттар</a:t>
            </a:r>
            <a:r>
              <a:rPr lang="ru-RU" dirty="0"/>
              <a:t> [</a:t>
            </a:r>
            <a:r>
              <a:rPr lang="ru-RU" dirty="0" err="1"/>
              <a:t>нуклеотидил</a:t>
            </a:r>
            <a:r>
              <a:rPr lang="ru-RU" dirty="0"/>
              <a:t>-(3'-+• 5')-</a:t>
            </a:r>
            <a:r>
              <a:rPr lang="ru-RU" dirty="0" err="1"/>
              <a:t>нуклеозидтер</a:t>
            </a:r>
            <a:r>
              <a:rPr lang="ru-RU" dirty="0"/>
              <a:t>].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C6BD87B6-0057-4582-8D77-A44B305367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49157"/>
            <a:ext cx="7772400" cy="215900"/>
          </a:xfrm>
        </p:spPr>
        <p:txBody>
          <a:bodyPr>
            <a:noAutofit/>
          </a:bodyPr>
          <a:lstStyle/>
          <a:p>
            <a:r>
              <a:rPr lang="ru-RU" alt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НУКЛЕИН ҚЫШҚЫЛДАРЫНЫҢ БИОХИМИЯСЫ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758DA635-74AE-4696-B288-EA4F377EEF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4313" y="476250"/>
            <a:ext cx="11449877" cy="63817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sz="2000" dirty="0" err="1"/>
              <a:t>Тұқым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қуалайтын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ақпараттың</a:t>
            </a:r>
            <a:r>
              <a:rPr lang="ru-RU" altLang="ru-RU" sz="2000" dirty="0"/>
              <a:t>  </a:t>
            </a:r>
            <a:r>
              <a:rPr lang="ru-RU" altLang="ru-RU" sz="2000" dirty="0" err="1"/>
              <a:t>сақталуы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ұрпақтан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ұрпаққа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берілу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құбылысы</a:t>
            </a:r>
            <a:r>
              <a:rPr lang="ru-RU" altLang="ru-RU" sz="2000" dirty="0"/>
              <a:t> нуклеин </a:t>
            </a:r>
            <a:r>
              <a:rPr lang="ru-RU" altLang="ru-RU" sz="2000" dirty="0" err="1"/>
              <a:t>қышқылдарымен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байланысты</a:t>
            </a:r>
            <a:r>
              <a:rPr lang="ru-RU" altLang="ru-RU" sz="2000" dirty="0"/>
              <a:t>.</a:t>
            </a:r>
          </a:p>
          <a:p>
            <a:pPr algn="just"/>
            <a:r>
              <a:rPr lang="ru-RU" altLang="ru-RU" sz="2000" dirty="0"/>
              <a:t>Нуклеин </a:t>
            </a:r>
            <a:r>
              <a:rPr lang="ru-RU" altLang="ru-RU" sz="2000" dirty="0" err="1"/>
              <a:t>қышқылдарын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алғаш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рет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швейцариялық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дәрігер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Ф.Мишер</a:t>
            </a:r>
            <a:r>
              <a:rPr lang="ru-RU" altLang="ru-RU" sz="2000" dirty="0"/>
              <a:t> (1868) </a:t>
            </a:r>
            <a:r>
              <a:rPr lang="ru-RU" altLang="ru-RU" sz="2000" dirty="0" err="1"/>
              <a:t>жасушалардың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ядроларынан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бөліп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алып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нуклеиндер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деп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латын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тілінен</a:t>
            </a:r>
            <a:r>
              <a:rPr lang="ru-RU" altLang="ru-RU" sz="2000" dirty="0"/>
              <a:t> </a:t>
            </a:r>
            <a:r>
              <a:rPr lang="en-US" altLang="ru-RU" sz="2000" dirty="0"/>
              <a:t>nucleus</a:t>
            </a:r>
            <a:r>
              <a:rPr lang="ru-RU" altLang="ru-RU" sz="2000" dirty="0"/>
              <a:t> ​​– ядро) </a:t>
            </a:r>
            <a:r>
              <a:rPr lang="ru-RU" altLang="ru-RU" sz="2000" dirty="0" err="1"/>
              <a:t>атады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Ф.Мишер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нуклеиннің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құрамына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көміртегі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сутегі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оттегі</a:t>
            </a:r>
            <a:r>
              <a:rPr lang="ru-RU" altLang="ru-RU" sz="2000" dirty="0"/>
              <a:t>, азот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фосфор </a:t>
            </a:r>
            <a:r>
              <a:rPr lang="ru-RU" altLang="ru-RU" sz="2000" dirty="0" err="1"/>
              <a:t>атомдары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кіретінін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анықтады</a:t>
            </a:r>
            <a:r>
              <a:rPr lang="ru-RU" altLang="ru-RU" sz="2000" dirty="0"/>
              <a:t>. </a:t>
            </a:r>
          </a:p>
          <a:p>
            <a:pPr algn="just"/>
            <a:r>
              <a:rPr lang="ru-RU" altLang="ru-RU" sz="2000" dirty="0"/>
              <a:t>1879-88 </a:t>
            </a:r>
            <a:r>
              <a:rPr lang="ru-RU" altLang="ru-RU" sz="2000" dirty="0" err="1"/>
              <a:t>жж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Неміс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ғалымдары</a:t>
            </a:r>
            <a:r>
              <a:rPr lang="ru-RU" altLang="ru-RU" sz="2000" dirty="0"/>
              <a:t> Альбрехт </a:t>
            </a:r>
            <a:r>
              <a:rPr lang="ru-RU" altLang="ru-RU" sz="2000" dirty="0" err="1"/>
              <a:t>Коссель</a:t>
            </a:r>
            <a:r>
              <a:rPr lang="ru-RU" altLang="ru-RU" sz="2000" dirty="0"/>
              <a:t> мен Эмиль Фишер </a:t>
            </a:r>
            <a:r>
              <a:rPr lang="ru-RU" altLang="ru-RU" sz="2000" dirty="0" err="1"/>
              <a:t>нуклеиннің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құрамынан</a:t>
            </a:r>
            <a:r>
              <a:rPr lang="ru-RU" altLang="ru-RU" sz="2000" dirty="0"/>
              <a:t> пиримидин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пуринді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азотты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негіздерді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тапты</a:t>
            </a:r>
            <a:r>
              <a:rPr lang="ru-RU" altLang="ru-RU" sz="2000" dirty="0"/>
              <a:t>.</a:t>
            </a:r>
          </a:p>
          <a:p>
            <a:pPr algn="just"/>
            <a:r>
              <a:rPr lang="ru-RU" altLang="ru-RU" sz="2000" dirty="0"/>
              <a:t>1889 </a:t>
            </a:r>
            <a:r>
              <a:rPr lang="ru-RU" altLang="ru-RU" sz="2000" dirty="0" err="1"/>
              <a:t>жылы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Р.Алтман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нуклеиннің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қышқылдық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қасиеті</a:t>
            </a:r>
            <a:r>
              <a:rPr lang="ru-RU" altLang="ru-RU" sz="2000" dirty="0"/>
              <a:t> бар </a:t>
            </a:r>
            <a:r>
              <a:rPr lang="ru-RU" altLang="ru-RU" sz="2000" dirty="0" err="1"/>
              <a:t>екенін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көрсетіп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бұл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қосылыстарды</a:t>
            </a:r>
            <a:r>
              <a:rPr lang="ru-RU" altLang="ru-RU" sz="2000" dirty="0"/>
              <a:t> нуклеин </a:t>
            </a:r>
            <a:r>
              <a:rPr lang="ru-RU" altLang="ru-RU" sz="2000" dirty="0" err="1"/>
              <a:t>қышқылдары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атауды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ұсынды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Сонымен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қатар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құрамында</a:t>
            </a:r>
            <a:r>
              <a:rPr lang="ru-RU" altLang="ru-RU" sz="2000" dirty="0"/>
              <a:t> белок </a:t>
            </a:r>
            <a:r>
              <a:rPr lang="ru-RU" altLang="ru-RU" sz="2000" dirty="0" err="1"/>
              <a:t>қоспалары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жоқ</a:t>
            </a:r>
            <a:r>
              <a:rPr lang="ru-RU" altLang="ru-RU" sz="2000" dirty="0"/>
              <a:t> нуклеин </a:t>
            </a:r>
            <a:r>
              <a:rPr lang="ru-RU" altLang="ru-RU" sz="2000" dirty="0" err="1"/>
              <a:t>қышқылдарын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алудың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қолайлы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әдісін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жасады</a:t>
            </a:r>
            <a:r>
              <a:rPr lang="ru-RU" altLang="ru-RU" sz="2000" dirty="0"/>
              <a:t>.</a:t>
            </a:r>
          </a:p>
          <a:p>
            <a:pPr algn="just"/>
            <a:r>
              <a:rPr lang="ru-RU" altLang="ru-RU" sz="2000" dirty="0"/>
              <a:t>1891 </a:t>
            </a:r>
            <a:r>
              <a:rPr lang="ru-RU" altLang="ru-RU" sz="2000" dirty="0" err="1"/>
              <a:t>жылы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неміс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биохимигі</a:t>
            </a:r>
            <a:r>
              <a:rPr lang="ru-RU" altLang="ru-RU" sz="2000" dirty="0"/>
              <a:t> </a:t>
            </a:r>
            <a:r>
              <a:rPr lang="ru-RU" altLang="ru-RU" sz="2000" dirty="0" err="1" smtClean="0"/>
              <a:t>А.Коссель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нуклеин қышқылының </a:t>
            </a:r>
            <a:r>
              <a:rPr lang="ru-RU" altLang="ru-RU" sz="2000" dirty="0" err="1"/>
              <a:t>гидролизін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сипаттап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қант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қалдықтарынан</a:t>
            </a:r>
            <a:r>
              <a:rPr lang="ru-RU" altLang="ru-RU" sz="2000" dirty="0"/>
              <a:t>, фосфор </a:t>
            </a:r>
            <a:r>
              <a:rPr lang="ru-RU" altLang="ru-RU" sz="2000" dirty="0" err="1"/>
              <a:t>қышқылынан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пуриндер</a:t>
            </a:r>
            <a:r>
              <a:rPr lang="ru-RU" altLang="ru-RU" sz="2000" dirty="0"/>
              <a:t> мен </a:t>
            </a:r>
            <a:r>
              <a:rPr lang="ru-RU" altLang="ru-RU" sz="2000" dirty="0" err="1"/>
              <a:t>пиримидиндерге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жататын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төрт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гетероциклді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негізден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тұратынын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анықтады.Ол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бірінші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болып</a:t>
            </a:r>
            <a:r>
              <a:rPr lang="ru-RU" altLang="ru-RU" sz="2000" dirty="0"/>
              <a:t> нуклеин </a:t>
            </a:r>
            <a:r>
              <a:rPr lang="ru-RU" altLang="ru-RU" sz="2000" dirty="0" err="1"/>
              <a:t>қышқылдарының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екі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түрі</a:t>
            </a:r>
            <a:r>
              <a:rPr lang="ru-RU" altLang="ru-RU" sz="2000" dirty="0"/>
              <a:t> бар </a:t>
            </a:r>
            <a:r>
              <a:rPr lang="ru-RU" altLang="ru-RU" sz="2000" dirty="0" err="1"/>
              <a:t>екенін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көрсетті</a:t>
            </a:r>
            <a:r>
              <a:rPr lang="ru-RU" altLang="ru-RU" sz="2000" dirty="0"/>
              <a:t>. </a:t>
            </a:r>
          </a:p>
          <a:p>
            <a:pPr algn="just"/>
            <a:r>
              <a:rPr lang="ru-RU" altLang="ru-RU" sz="2000" dirty="0"/>
              <a:t>1909 </a:t>
            </a:r>
            <a:r>
              <a:rPr lang="ru-RU" altLang="ru-RU" sz="2000" dirty="0" err="1"/>
              <a:t>жылы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Фебус</a:t>
            </a:r>
            <a:r>
              <a:rPr lang="ru-RU" altLang="ru-RU" sz="2000" dirty="0"/>
              <a:t> Левин НҚ </a:t>
            </a:r>
            <a:r>
              <a:rPr lang="ru-RU" altLang="ru-RU" sz="2000" dirty="0" err="1"/>
              <a:t>мономерлер</a:t>
            </a:r>
            <a:r>
              <a:rPr lang="ru-RU" altLang="ru-RU" sz="2000" dirty="0"/>
              <a:t> – </a:t>
            </a:r>
            <a:r>
              <a:rPr lang="ru-RU" altLang="ru-RU" sz="2000" dirty="0" err="1"/>
              <a:t>нуклеотидтерден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тұрады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болжам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жасады</a:t>
            </a:r>
            <a:r>
              <a:rPr lang="ru-RU" altLang="ru-RU" sz="2000" dirty="0"/>
              <a:t>. Ал 1930 </a:t>
            </a:r>
            <a:r>
              <a:rPr lang="ru-RU" altLang="ru-RU" sz="2000" dirty="0" err="1"/>
              <a:t>жылы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ол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көмірсулар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компонентінің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түріне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қарай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нуклеотидтердің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айырмашылығын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анықтады</a:t>
            </a:r>
            <a:r>
              <a:rPr lang="ru-RU" altLang="ru-RU" sz="2000" dirty="0"/>
              <a:t>. НҚ </a:t>
            </a:r>
            <a:r>
              <a:rPr lang="ru-RU" altLang="ru-RU" sz="2000" dirty="0" err="1"/>
              <a:t>құрамында</a:t>
            </a:r>
            <a:r>
              <a:rPr lang="ru-RU" altLang="ru-RU" sz="2000" dirty="0"/>
              <a:t> рибоза </a:t>
            </a:r>
            <a:r>
              <a:rPr lang="ru-RU" altLang="ru-RU" sz="2000" dirty="0" err="1"/>
              <a:t>болса</a:t>
            </a:r>
            <a:r>
              <a:rPr lang="ru-RU" altLang="ru-RU" sz="2000" dirty="0"/>
              <a:t> – РНҚ, </a:t>
            </a:r>
            <a:r>
              <a:rPr lang="ru-RU" altLang="ru-RU" sz="2000" dirty="0" err="1"/>
              <a:t>дезоксирибоза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болса</a:t>
            </a:r>
            <a:r>
              <a:rPr lang="ru-RU" altLang="ru-RU" sz="2000" dirty="0"/>
              <a:t> – ДНҚ. </a:t>
            </a:r>
          </a:p>
          <a:p>
            <a:pPr algn="just"/>
            <a:r>
              <a:rPr lang="ru-RU" altLang="ru-RU" sz="2000" dirty="0"/>
              <a:t>1921 </a:t>
            </a:r>
            <a:r>
              <a:rPr lang="ru-RU" altLang="ru-RU" sz="2000" dirty="0" err="1"/>
              <a:t>жылы</a:t>
            </a:r>
            <a:r>
              <a:rPr lang="ru-RU" altLang="ru-RU" sz="2000" dirty="0"/>
              <a:t> Левин «ДНҚ-</a:t>
            </a:r>
            <a:r>
              <a:rPr lang="ru-RU" altLang="ru-RU" sz="2000" dirty="0" err="1"/>
              <a:t>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тетрануклеотидтік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құрылымы</a:t>
            </a:r>
            <a:r>
              <a:rPr lang="ru-RU" altLang="ru-RU" sz="2000" dirty="0"/>
              <a:t>» </a:t>
            </a:r>
            <a:r>
              <a:rPr lang="ru-RU" altLang="ru-RU" sz="2000" dirty="0" err="1"/>
              <a:t>гипотезасын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алға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тартты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кейін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ол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қате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болып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шықты</a:t>
            </a:r>
            <a:r>
              <a:rPr lang="ru-RU" altLang="ru-RU" sz="2000" dirty="0"/>
              <a:t>.</a:t>
            </a:r>
          </a:p>
          <a:p>
            <a:pPr algn="just"/>
            <a:r>
              <a:rPr lang="ru-RU" altLang="ru-RU" sz="2000" dirty="0"/>
              <a:t>1950 </a:t>
            </a:r>
            <a:r>
              <a:rPr lang="ru-RU" altLang="ru-RU" sz="2000" dirty="0" err="1"/>
              <a:t>жылдары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Э.Чаргафф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қағаз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хроматографиясын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қолдана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отырып</a:t>
            </a:r>
            <a:r>
              <a:rPr lang="ru-RU" altLang="ru-RU" sz="2000" dirty="0"/>
              <a:t>, ДНҚ </a:t>
            </a:r>
            <a:r>
              <a:rPr lang="ru-RU" altLang="ru-RU" sz="2000" dirty="0" err="1"/>
              <a:t>молекулаларындағы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азотты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негіздердің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қатаң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сандық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қатынасын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белгіледі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оларды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Чаргафф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ережелері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атады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Левиннің</a:t>
            </a:r>
            <a:r>
              <a:rPr lang="ru-RU" altLang="ru-RU" sz="2000" dirty="0"/>
              <a:t> «ДНҚ-</a:t>
            </a:r>
            <a:r>
              <a:rPr lang="ru-RU" altLang="ru-RU" sz="2000" dirty="0" err="1"/>
              <a:t>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тетрануклеотидтік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құрылымы</a:t>
            </a:r>
            <a:r>
              <a:rPr lang="ru-RU" altLang="ru-RU" sz="2000" dirty="0"/>
              <a:t>» </a:t>
            </a:r>
            <a:r>
              <a:rPr lang="ru-RU" altLang="ru-RU" sz="2000" dirty="0" err="1"/>
              <a:t>гипотезасын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жоққа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шығарды</a:t>
            </a:r>
            <a:r>
              <a:rPr lang="ru-RU" altLang="ru-RU" sz="2000" dirty="0"/>
              <a:t> </a:t>
            </a:r>
          </a:p>
          <a:p>
            <a:pPr algn="just"/>
            <a:r>
              <a:rPr lang="ru-RU" altLang="ru-RU" sz="2000" dirty="0" err="1"/>
              <a:t>Ағылшын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биофизиктері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М.Уилкинс</a:t>
            </a:r>
            <a:r>
              <a:rPr lang="ru-RU" altLang="ru-RU" sz="2000" dirty="0"/>
              <a:t> пен </a:t>
            </a:r>
            <a:r>
              <a:rPr lang="ru-RU" altLang="ru-RU" sz="2000" dirty="0" err="1"/>
              <a:t>Р.Франклин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алған</a:t>
            </a:r>
            <a:r>
              <a:rPr lang="ru-RU" altLang="ru-RU" sz="2000" dirty="0"/>
              <a:t> ДНҚ </a:t>
            </a:r>
            <a:r>
              <a:rPr lang="ru-RU" altLang="ru-RU" sz="2000" dirty="0" err="1"/>
              <a:t>молекулаларының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алғашқы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рентгендік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үлгілері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олардың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кеңістіктік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құрылымында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периодтылық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элементтерінің</a:t>
            </a:r>
            <a:r>
              <a:rPr lang="ru-RU" altLang="ru-RU" sz="2000" dirty="0"/>
              <a:t> бар </a:t>
            </a:r>
            <a:r>
              <a:rPr lang="ru-RU" altLang="ru-RU" sz="2000" dirty="0" err="1"/>
              <a:t>екендігін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дәлелдеді</a:t>
            </a:r>
            <a:r>
              <a:rPr lang="ru-RU" altLang="ru-RU" sz="2000" dirty="0"/>
              <a:t>.</a:t>
            </a:r>
          </a:p>
          <a:p>
            <a:pPr algn="just"/>
            <a:r>
              <a:rPr lang="ru-RU" altLang="ru-RU" sz="2000" dirty="0"/>
              <a:t>Нуклеин </a:t>
            </a:r>
            <a:r>
              <a:rPr lang="ru-RU" altLang="ru-RU" sz="2000" dirty="0" err="1"/>
              <a:t>қышқылдарының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құрылымын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зерттеудің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шарықтау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шегі</a:t>
            </a:r>
            <a:r>
              <a:rPr lang="ru-RU" altLang="ru-RU" sz="2000" dirty="0"/>
              <a:t> 1953 </a:t>
            </a:r>
            <a:r>
              <a:rPr lang="ru-RU" altLang="ru-RU" sz="2000" dirty="0" err="1"/>
              <a:t>жылы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Дж.Уотсон</a:t>
            </a:r>
            <a:r>
              <a:rPr lang="ru-RU" altLang="ru-RU" sz="2000" dirty="0"/>
              <a:t> мен </a:t>
            </a:r>
            <a:r>
              <a:rPr lang="ru-RU" altLang="ru-RU" sz="2000" dirty="0" err="1"/>
              <a:t>Ф.Крик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ұсынған</a:t>
            </a:r>
            <a:r>
              <a:rPr lang="ru-RU" altLang="ru-RU" sz="2000" dirty="0"/>
              <a:t> ДНҚ </a:t>
            </a:r>
            <a:r>
              <a:rPr lang="ru-RU" altLang="ru-RU" sz="2000" dirty="0" err="1"/>
              <a:t>қос</a:t>
            </a:r>
            <a:r>
              <a:rPr lang="ru-RU" altLang="ru-RU" sz="2000" dirty="0"/>
              <a:t> спираль </a:t>
            </a:r>
            <a:r>
              <a:rPr lang="ru-RU" altLang="ru-RU" sz="2000" dirty="0" err="1"/>
              <a:t>моделі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болды</a:t>
            </a:r>
            <a:r>
              <a:rPr lang="ru-RU" altLang="ru-RU" sz="20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Line 40">
            <a:extLst>
              <a:ext uri="{FF2B5EF4-FFF2-40B4-BE49-F238E27FC236}">
                <a16:creationId xmlns:a16="http://schemas.microsoft.com/office/drawing/2014/main" xmlns="" id="{F76D20B2-7132-4ED9-B2D5-7B5EC19AB1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7400" y="4572000"/>
            <a:ext cx="0" cy="457200"/>
          </a:xfrm>
          <a:prstGeom prst="line">
            <a:avLst/>
          </a:prstGeom>
          <a:noFill/>
          <a:ln w="38100">
            <a:solidFill>
              <a:srgbClr val="99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99" name="Group 103">
            <a:extLst>
              <a:ext uri="{FF2B5EF4-FFF2-40B4-BE49-F238E27FC236}">
                <a16:creationId xmlns:a16="http://schemas.microsoft.com/office/drawing/2014/main" xmlns="" id="{6151B827-20DF-47C5-9D68-F826DC05427C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198938"/>
            <a:ext cx="3200400" cy="2506662"/>
            <a:chOff x="3168" y="1824"/>
            <a:chExt cx="2016" cy="1579"/>
          </a:xfrm>
        </p:grpSpPr>
        <p:grpSp>
          <p:nvGrpSpPr>
            <p:cNvPr id="24656" name="Group 4">
              <a:extLst>
                <a:ext uri="{FF2B5EF4-FFF2-40B4-BE49-F238E27FC236}">
                  <a16:creationId xmlns:a16="http://schemas.microsoft.com/office/drawing/2014/main" xmlns="" id="{D41D0FC1-568D-4051-ABF0-06D4F7953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824"/>
              <a:ext cx="2016" cy="1579"/>
              <a:chOff x="1920" y="1555"/>
              <a:chExt cx="2880" cy="2547"/>
            </a:xfrm>
          </p:grpSpPr>
          <p:sp>
            <p:nvSpPr>
              <p:cNvPr id="24658" name="AutoShape 5">
                <a:extLst>
                  <a:ext uri="{FF2B5EF4-FFF2-40B4-BE49-F238E27FC236}">
                    <a16:creationId xmlns:a16="http://schemas.microsoft.com/office/drawing/2014/main" xmlns="" id="{6B4D704C-127A-446D-8720-65C007544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1872" cy="1200"/>
              </a:xfrm>
              <a:prstGeom prst="pentagon">
                <a:avLst/>
              </a:prstGeom>
              <a:solidFill>
                <a:srgbClr val="CCFFFF"/>
              </a:solidFill>
              <a:ln w="3810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4659" name="Text Box 6">
                <a:extLst>
                  <a:ext uri="{FF2B5EF4-FFF2-40B4-BE49-F238E27FC236}">
                    <a16:creationId xmlns:a16="http://schemas.microsoft.com/office/drawing/2014/main" xmlns="" id="{8FE46D4D-53C3-4215-A7E4-0F4D26FEF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844"/>
                <a:ext cx="335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/>
                  <a:t>O</a:t>
                </a:r>
                <a:endParaRPr lang="ru-RU" altLang="ru-RU" sz="1400"/>
              </a:p>
            </p:txBody>
          </p:sp>
          <p:sp>
            <p:nvSpPr>
              <p:cNvPr id="24660" name="Text Box 7">
                <a:extLst>
                  <a:ext uri="{FF2B5EF4-FFF2-40B4-BE49-F238E27FC236}">
                    <a16:creationId xmlns:a16="http://schemas.microsoft.com/office/drawing/2014/main" xmlns="" id="{3C5654B3-66AA-4782-BF86-F964A85EB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9" y="2449"/>
                <a:ext cx="480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FF0066"/>
                    </a:solidFill>
                  </a:rPr>
                  <a:t>C</a:t>
                </a:r>
                <a:endParaRPr lang="ru-RU" altLang="ru-RU" sz="1400"/>
              </a:p>
            </p:txBody>
          </p:sp>
          <p:sp>
            <p:nvSpPr>
              <p:cNvPr id="24661" name="Text Box 8">
                <a:extLst>
                  <a:ext uri="{FF2B5EF4-FFF2-40B4-BE49-F238E27FC236}">
                    <a16:creationId xmlns:a16="http://schemas.microsoft.com/office/drawing/2014/main" xmlns="" id="{7A089808-5DF1-4565-93CD-A78E467B7F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2400"/>
                <a:ext cx="43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FF0066"/>
                    </a:solidFill>
                  </a:rPr>
                  <a:t>C</a:t>
                </a:r>
                <a:endParaRPr lang="ru-RU" altLang="ru-RU" sz="1400"/>
              </a:p>
            </p:txBody>
          </p:sp>
          <p:sp>
            <p:nvSpPr>
              <p:cNvPr id="24662" name="Text Box 9">
                <a:extLst>
                  <a:ext uri="{FF2B5EF4-FFF2-40B4-BE49-F238E27FC236}">
                    <a16:creationId xmlns:a16="http://schemas.microsoft.com/office/drawing/2014/main" xmlns="" id="{BA5C05AF-26F8-4425-99B6-B6AECEA42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3311"/>
                <a:ext cx="33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FF0066"/>
                    </a:solidFill>
                  </a:rPr>
                  <a:t>C</a:t>
                </a:r>
                <a:endParaRPr lang="ru-RU" altLang="ru-RU" sz="1400"/>
              </a:p>
            </p:txBody>
          </p:sp>
          <p:sp>
            <p:nvSpPr>
              <p:cNvPr id="24663" name="Text Box 10">
                <a:extLst>
                  <a:ext uri="{FF2B5EF4-FFF2-40B4-BE49-F238E27FC236}">
                    <a16:creationId xmlns:a16="http://schemas.microsoft.com/office/drawing/2014/main" xmlns="" id="{EEDE5131-C363-4AD3-A2B3-F95219B59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9" y="3311"/>
                <a:ext cx="335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FF0066"/>
                    </a:solidFill>
                  </a:rPr>
                  <a:t>C</a:t>
                </a:r>
                <a:endParaRPr lang="ru-RU" altLang="ru-RU" sz="1400"/>
              </a:p>
            </p:txBody>
          </p:sp>
          <p:sp>
            <p:nvSpPr>
              <p:cNvPr id="24664" name="Line 11">
                <a:extLst>
                  <a:ext uri="{FF2B5EF4-FFF2-40B4-BE49-F238E27FC236}">
                    <a16:creationId xmlns:a16="http://schemas.microsoft.com/office/drawing/2014/main" xmlns="" id="{5C478D45-5E94-40BD-B52B-5002EE01E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31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65" name="Line 12">
                <a:extLst>
                  <a:ext uri="{FF2B5EF4-FFF2-40B4-BE49-F238E27FC236}">
                    <a16:creationId xmlns:a16="http://schemas.microsoft.com/office/drawing/2014/main" xmlns="" id="{824A3D37-BE32-442D-98A7-626180320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31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66" name="Line 13">
                <a:extLst>
                  <a:ext uri="{FF2B5EF4-FFF2-40B4-BE49-F238E27FC236}">
                    <a16:creationId xmlns:a16="http://schemas.microsoft.com/office/drawing/2014/main" xmlns="" id="{59D1DF29-5388-4221-8EF0-6643DDA4D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67" name="Line 14">
                <a:extLst>
                  <a:ext uri="{FF2B5EF4-FFF2-40B4-BE49-F238E27FC236}">
                    <a16:creationId xmlns:a16="http://schemas.microsoft.com/office/drawing/2014/main" xmlns="" id="{99DD5AAE-2A88-432C-9EC4-444F51878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68" name="Text Box 15">
                <a:extLst>
                  <a:ext uri="{FF2B5EF4-FFF2-40B4-BE49-F238E27FC236}">
                    <a16:creationId xmlns:a16="http://schemas.microsoft.com/office/drawing/2014/main" xmlns="" id="{9AF94644-29C8-4A86-ADCC-3159FDC6A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9" y="3792"/>
                <a:ext cx="575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/>
                  <a:t>OH</a:t>
                </a:r>
                <a:endParaRPr lang="ru-RU" altLang="ru-RU" sz="1400"/>
              </a:p>
            </p:txBody>
          </p:sp>
          <p:sp>
            <p:nvSpPr>
              <p:cNvPr id="24669" name="Text Box 16">
                <a:extLst>
                  <a:ext uri="{FF2B5EF4-FFF2-40B4-BE49-F238E27FC236}">
                    <a16:creationId xmlns:a16="http://schemas.microsoft.com/office/drawing/2014/main" xmlns="" id="{1EFFDDAB-BD94-4E5E-AA8F-A635CFFB1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3792"/>
                <a:ext cx="33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/>
                  <a:t>H</a:t>
                </a:r>
                <a:endParaRPr lang="ru-RU" altLang="ru-RU" sz="1400"/>
              </a:p>
            </p:txBody>
          </p:sp>
          <p:sp>
            <p:nvSpPr>
              <p:cNvPr id="24670" name="Line 17">
                <a:extLst>
                  <a:ext uri="{FF2B5EF4-FFF2-40B4-BE49-F238E27FC236}">
                    <a16:creationId xmlns:a16="http://schemas.microsoft.com/office/drawing/2014/main" xmlns="" id="{6C2E9C85-4FC7-4001-BAF9-F91423680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73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71" name="Text Box 18">
                <a:extLst>
                  <a:ext uri="{FF2B5EF4-FFF2-40B4-BE49-F238E27FC236}">
                    <a16:creationId xmlns:a16="http://schemas.microsoft.com/office/drawing/2014/main" xmlns="" id="{02C7C7BD-4DDE-4F1F-8F50-D160C8B5F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2832"/>
                <a:ext cx="33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/>
                  <a:t>H</a:t>
                </a:r>
                <a:endParaRPr lang="ru-RU" altLang="ru-RU" sz="1400"/>
              </a:p>
            </p:txBody>
          </p:sp>
          <p:sp>
            <p:nvSpPr>
              <p:cNvPr id="24672" name="Text Box 19">
                <a:extLst>
                  <a:ext uri="{FF2B5EF4-FFF2-40B4-BE49-F238E27FC236}">
                    <a16:creationId xmlns:a16="http://schemas.microsoft.com/office/drawing/2014/main" xmlns="" id="{1639F8C3-2B9A-4720-AF55-56444891F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1" y="2352"/>
                <a:ext cx="289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9900CC"/>
                    </a:solidFill>
                  </a:rPr>
                  <a:t>1`</a:t>
                </a:r>
              </a:p>
            </p:txBody>
          </p:sp>
          <p:sp>
            <p:nvSpPr>
              <p:cNvPr id="24673" name="Text Box 20">
                <a:extLst>
                  <a:ext uri="{FF2B5EF4-FFF2-40B4-BE49-F238E27FC236}">
                    <a16:creationId xmlns:a16="http://schemas.microsoft.com/office/drawing/2014/main" xmlns="" id="{193779A1-5651-4AFE-80A9-647C29382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3216"/>
                <a:ext cx="287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9900CC"/>
                    </a:solidFill>
                  </a:rPr>
                  <a:t>2`</a:t>
                </a:r>
              </a:p>
            </p:txBody>
          </p:sp>
          <p:sp>
            <p:nvSpPr>
              <p:cNvPr id="24674" name="Text Box 21">
                <a:extLst>
                  <a:ext uri="{FF2B5EF4-FFF2-40B4-BE49-F238E27FC236}">
                    <a16:creationId xmlns:a16="http://schemas.microsoft.com/office/drawing/2014/main" xmlns="" id="{D447D82E-EEDF-4FBD-B822-D9A0D6FCA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9" y="3263"/>
                <a:ext cx="43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FF0066"/>
                    </a:solidFill>
                  </a:rPr>
                  <a:t>3`</a:t>
                </a:r>
              </a:p>
            </p:txBody>
          </p:sp>
          <p:sp>
            <p:nvSpPr>
              <p:cNvPr id="24675" name="Text Box 22">
                <a:extLst>
                  <a:ext uri="{FF2B5EF4-FFF2-40B4-BE49-F238E27FC236}">
                    <a16:creationId xmlns:a16="http://schemas.microsoft.com/office/drawing/2014/main" xmlns="" id="{5CF67372-820A-4560-A9CC-C2C4EAFEE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400"/>
                <a:ext cx="288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9900CC"/>
                    </a:solidFill>
                  </a:rPr>
                  <a:t>4`</a:t>
                </a:r>
                <a:endParaRPr lang="ru-RU" altLang="ru-RU" sz="1400" b="1">
                  <a:solidFill>
                    <a:srgbClr val="9900CC"/>
                  </a:solidFill>
                </a:endParaRPr>
              </a:p>
            </p:txBody>
          </p:sp>
          <p:sp>
            <p:nvSpPr>
              <p:cNvPr id="24676" name="Text Box 23">
                <a:extLst>
                  <a:ext uri="{FF2B5EF4-FFF2-40B4-BE49-F238E27FC236}">
                    <a16:creationId xmlns:a16="http://schemas.microsoft.com/office/drawing/2014/main" xmlns="" id="{D3B0AD01-DD31-4736-9EB7-9E40A4016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747"/>
                <a:ext cx="43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FF0066"/>
                    </a:solidFill>
                  </a:rPr>
                  <a:t>5`</a:t>
                </a:r>
              </a:p>
            </p:txBody>
          </p:sp>
          <p:sp>
            <p:nvSpPr>
              <p:cNvPr id="24677" name="Line 24">
                <a:extLst>
                  <a:ext uri="{FF2B5EF4-FFF2-40B4-BE49-F238E27FC236}">
                    <a16:creationId xmlns:a16="http://schemas.microsoft.com/office/drawing/2014/main" xmlns="" id="{BD6E3377-2FA3-40B7-8BFC-0D6DB2B64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1920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78" name="Text Box 25">
                <a:extLst>
                  <a:ext uri="{FF2B5EF4-FFF2-40B4-BE49-F238E27FC236}">
                    <a16:creationId xmlns:a16="http://schemas.microsoft.com/office/drawing/2014/main" xmlns="" id="{B3B741EB-04DE-4744-A188-1191B7E7B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555"/>
                <a:ext cx="624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FF0066"/>
                    </a:solidFill>
                  </a:rPr>
                  <a:t>C Н</a:t>
                </a:r>
                <a:r>
                  <a:rPr lang="ru-RU" altLang="ru-RU" sz="1400" b="1" baseline="-25000">
                    <a:solidFill>
                      <a:srgbClr val="FF0066"/>
                    </a:solidFill>
                  </a:rPr>
                  <a:t>2</a:t>
                </a:r>
                <a:endParaRPr lang="ru-RU" altLang="ru-RU" sz="1400"/>
              </a:p>
            </p:txBody>
          </p:sp>
        </p:grpSp>
        <p:sp>
          <p:nvSpPr>
            <p:cNvPr id="24657" name="Text Box 66">
              <a:extLst>
                <a:ext uri="{FF2B5EF4-FFF2-40B4-BE49-F238E27FC236}">
                  <a16:creationId xmlns:a16="http://schemas.microsoft.com/office/drawing/2014/main" xmlns="" id="{F64BC553-2BCB-46E8-9662-940CC6A42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496"/>
              <a:ext cx="120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 i="1">
                  <a:solidFill>
                    <a:srgbClr val="008000"/>
                  </a:solidFill>
                </a:rPr>
                <a:t>қант (дезоксирибоза)</a:t>
              </a:r>
            </a:p>
          </p:txBody>
        </p:sp>
      </p:grpSp>
      <p:grpSp>
        <p:nvGrpSpPr>
          <p:cNvPr id="4232" name="Group 136">
            <a:extLst>
              <a:ext uri="{FF2B5EF4-FFF2-40B4-BE49-F238E27FC236}">
                <a16:creationId xmlns:a16="http://schemas.microsoft.com/office/drawing/2014/main" xmlns="" id="{55B0A37C-369B-4A93-8491-7AF60EEF9262}"/>
              </a:ext>
            </a:extLst>
          </p:cNvPr>
          <p:cNvGrpSpPr>
            <a:grpSpLocks/>
          </p:cNvGrpSpPr>
          <p:nvPr/>
        </p:nvGrpSpPr>
        <p:grpSpPr bwMode="auto">
          <a:xfrm rot="19701229">
            <a:off x="6297614" y="3352801"/>
            <a:ext cx="1398587" cy="942975"/>
            <a:chOff x="2832" y="2107"/>
            <a:chExt cx="881" cy="594"/>
          </a:xfrm>
        </p:grpSpPr>
        <p:sp>
          <p:nvSpPr>
            <p:cNvPr id="24647" name="Text Box 30">
              <a:extLst>
                <a:ext uri="{FF2B5EF4-FFF2-40B4-BE49-F238E27FC236}">
                  <a16:creationId xmlns:a16="http://schemas.microsoft.com/office/drawing/2014/main" xmlns="" id="{C1FC2BBB-F580-4635-9BDD-5CD0E4C1C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2390"/>
              <a:ext cx="22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O</a:t>
              </a:r>
              <a:endParaRPr lang="ru-RU" altLang="ru-RU" sz="1200">
                <a:solidFill>
                  <a:srgbClr val="008000"/>
                </a:solidFill>
              </a:endParaRPr>
            </a:p>
          </p:txBody>
        </p:sp>
        <p:sp>
          <p:nvSpPr>
            <p:cNvPr id="24648" name="Line 31">
              <a:extLst>
                <a:ext uri="{FF2B5EF4-FFF2-40B4-BE49-F238E27FC236}">
                  <a16:creationId xmlns:a16="http://schemas.microsoft.com/office/drawing/2014/main" xmlns="" id="{CF266098-57ED-4CC6-9ABB-B6F8A0AB2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6" y="2484"/>
              <a:ext cx="15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9" name="Text Box 32">
              <a:extLst>
                <a:ext uri="{FF2B5EF4-FFF2-40B4-BE49-F238E27FC236}">
                  <a16:creationId xmlns:a16="http://schemas.microsoft.com/office/drawing/2014/main" xmlns="" id="{12CC1469-C762-4001-8CAD-7CAB9A686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2390"/>
              <a:ext cx="22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P</a:t>
              </a:r>
              <a:endParaRPr lang="ru-RU" altLang="ru-RU" sz="1200">
                <a:solidFill>
                  <a:srgbClr val="008000"/>
                </a:solidFill>
              </a:endParaRPr>
            </a:p>
          </p:txBody>
        </p:sp>
        <p:sp>
          <p:nvSpPr>
            <p:cNvPr id="24650" name="Text Box 33">
              <a:extLst>
                <a:ext uri="{FF2B5EF4-FFF2-40B4-BE49-F238E27FC236}">
                  <a16:creationId xmlns:a16="http://schemas.microsoft.com/office/drawing/2014/main" xmlns="" id="{AE7769CF-09ED-48A9-85D6-58A5CBAC8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390"/>
              <a:ext cx="252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 </a:t>
              </a:r>
              <a:r>
                <a:rPr lang="ru-RU" altLang="ru-RU" sz="1200" b="1" baseline="30000">
                  <a:solidFill>
                    <a:srgbClr val="008000"/>
                  </a:solidFill>
                </a:rPr>
                <a:t>-</a:t>
              </a:r>
              <a:r>
                <a:rPr lang="ru-RU" altLang="ru-RU" sz="1200" b="1">
                  <a:solidFill>
                    <a:srgbClr val="008000"/>
                  </a:solidFill>
                </a:rPr>
                <a:t>O</a:t>
              </a:r>
            </a:p>
          </p:txBody>
        </p:sp>
        <p:sp>
          <p:nvSpPr>
            <p:cNvPr id="24651" name="Line 34">
              <a:extLst>
                <a:ext uri="{FF2B5EF4-FFF2-40B4-BE49-F238E27FC236}">
                  <a16:creationId xmlns:a16="http://schemas.microsoft.com/office/drawing/2014/main" xmlns="" id="{46F6DF50-77A8-40A9-A4CE-956D4ED01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2484"/>
              <a:ext cx="15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2" name="Line 35">
              <a:extLst>
                <a:ext uri="{FF2B5EF4-FFF2-40B4-BE49-F238E27FC236}">
                  <a16:creationId xmlns:a16="http://schemas.microsoft.com/office/drawing/2014/main" xmlns="" id="{96D8DF85-B1A2-4849-AFB7-8D097BD8A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2" y="2264"/>
              <a:ext cx="0" cy="15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3" name="Line 37">
              <a:extLst>
                <a:ext uri="{FF2B5EF4-FFF2-40B4-BE49-F238E27FC236}">
                  <a16:creationId xmlns:a16="http://schemas.microsoft.com/office/drawing/2014/main" xmlns="" id="{1E4FE6BB-23E0-4749-9D4A-90B297176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2" y="2544"/>
              <a:ext cx="0" cy="1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4" name="Text Box 39">
              <a:extLst>
                <a:ext uri="{FF2B5EF4-FFF2-40B4-BE49-F238E27FC236}">
                  <a16:creationId xmlns:a16="http://schemas.microsoft.com/office/drawing/2014/main" xmlns="" id="{3A2F2C01-7078-4B37-909C-73600C04E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2107"/>
              <a:ext cx="22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O</a:t>
              </a:r>
              <a:endParaRPr lang="ru-RU" altLang="ru-RU" sz="1200">
                <a:solidFill>
                  <a:srgbClr val="008000"/>
                </a:solidFill>
              </a:endParaRPr>
            </a:p>
          </p:txBody>
        </p:sp>
        <p:sp>
          <p:nvSpPr>
            <p:cNvPr id="24655" name="Line 132">
              <a:extLst>
                <a:ext uri="{FF2B5EF4-FFF2-40B4-BE49-F238E27FC236}">
                  <a16:creationId xmlns:a16="http://schemas.microsoft.com/office/drawing/2014/main" xmlns="" id="{CA629ED1-AD2A-43CE-BB02-85DF95487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448"/>
              <a:ext cx="15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0" name="Text Box 134">
            <a:extLst>
              <a:ext uri="{FF2B5EF4-FFF2-40B4-BE49-F238E27FC236}">
                <a16:creationId xmlns:a16="http://schemas.microsoft.com/office/drawing/2014/main" xmlns="" id="{D23A6B7D-859E-4E1F-9392-D68C9D8B0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235450"/>
            <a:ext cx="1219200" cy="33655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9900CC"/>
                </a:solidFill>
              </a:rPr>
              <a:t>Гуанин (</a:t>
            </a:r>
            <a:r>
              <a:rPr lang="en-US" altLang="ko-KR" sz="1600" b="1">
                <a:solidFill>
                  <a:srgbClr val="9900CC"/>
                </a:solidFill>
                <a:ea typeface="굴림" panose="020B0600000101010101" pitchFamily="34" charset="-127"/>
              </a:rPr>
              <a:t>Г)</a:t>
            </a:r>
            <a:endParaRPr lang="ru-RU" altLang="ru-RU" sz="1600" b="1">
              <a:solidFill>
                <a:srgbClr val="9900CC"/>
              </a:solidFill>
            </a:endParaRPr>
          </a:p>
        </p:txBody>
      </p:sp>
      <p:grpSp>
        <p:nvGrpSpPr>
          <p:cNvPr id="4234" name="Group 138">
            <a:extLst>
              <a:ext uri="{FF2B5EF4-FFF2-40B4-BE49-F238E27FC236}">
                <a16:creationId xmlns:a16="http://schemas.microsoft.com/office/drawing/2014/main" xmlns="" id="{BC0454C6-E998-4DC0-98E0-DE1DEB13DEE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227138"/>
            <a:ext cx="3200400" cy="2506662"/>
            <a:chOff x="2640" y="629"/>
            <a:chExt cx="2016" cy="1579"/>
          </a:xfrm>
        </p:grpSpPr>
        <p:sp>
          <p:nvSpPr>
            <p:cNvPr id="24626" name="AutoShape 108">
              <a:extLst>
                <a:ext uri="{FF2B5EF4-FFF2-40B4-BE49-F238E27FC236}">
                  <a16:creationId xmlns:a16="http://schemas.microsoft.com/office/drawing/2014/main" xmlns="" id="{E9D8AA0A-D3C7-484B-A27A-6CFC7451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004"/>
              <a:ext cx="1310" cy="744"/>
            </a:xfrm>
            <a:prstGeom prst="pentagon">
              <a:avLst/>
            </a:prstGeom>
            <a:solidFill>
              <a:srgbClr val="CC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4627" name="Text Box 109">
              <a:extLst>
                <a:ext uri="{FF2B5EF4-FFF2-40B4-BE49-F238E27FC236}">
                  <a16:creationId xmlns:a16="http://schemas.microsoft.com/office/drawing/2014/main" xmlns="" id="{4678D24D-0817-48AD-B16F-A07A20D50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808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O</a:t>
              </a:r>
              <a:endParaRPr lang="ru-RU" altLang="ru-RU" sz="1400"/>
            </a:p>
          </p:txBody>
        </p:sp>
        <p:sp>
          <p:nvSpPr>
            <p:cNvPr id="24628" name="Text Box 110">
              <a:extLst>
                <a:ext uri="{FF2B5EF4-FFF2-40B4-BE49-F238E27FC236}">
                  <a16:creationId xmlns:a16="http://schemas.microsoft.com/office/drawing/2014/main" xmlns="" id="{DC699357-9AC6-4AC1-9DC0-7E94BB29C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4" y="1183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629" name="Text Box 111">
              <a:extLst>
                <a:ext uri="{FF2B5EF4-FFF2-40B4-BE49-F238E27FC236}">
                  <a16:creationId xmlns:a16="http://schemas.microsoft.com/office/drawing/2014/main" xmlns="" id="{BDDE4BB3-A5E5-4493-9E0B-850712BE4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153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630" name="Text Box 112">
              <a:extLst>
                <a:ext uri="{FF2B5EF4-FFF2-40B4-BE49-F238E27FC236}">
                  <a16:creationId xmlns:a16="http://schemas.microsoft.com/office/drawing/2014/main" xmlns="" id="{211A10F2-D7F7-465D-9DF6-55C7FD07A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718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631" name="Text Box 113">
              <a:extLst>
                <a:ext uri="{FF2B5EF4-FFF2-40B4-BE49-F238E27FC236}">
                  <a16:creationId xmlns:a16="http://schemas.microsoft.com/office/drawing/2014/main" xmlns="" id="{9185FA3C-032B-4416-94CD-F1D9FD543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1718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632" name="Line 114">
              <a:extLst>
                <a:ext uri="{FF2B5EF4-FFF2-40B4-BE49-F238E27FC236}">
                  <a16:creationId xmlns:a16="http://schemas.microsoft.com/office/drawing/2014/main" xmlns="" id="{15C97699-9C5D-43B9-A490-855CF60F4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1599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3" name="Line 115">
              <a:extLst>
                <a:ext uri="{FF2B5EF4-FFF2-40B4-BE49-F238E27FC236}">
                  <a16:creationId xmlns:a16="http://schemas.microsoft.com/office/drawing/2014/main" xmlns="" id="{6224F205-5A53-4BC2-B08D-761544BDE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8" y="1599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4" name="Line 117">
              <a:extLst>
                <a:ext uri="{FF2B5EF4-FFF2-40B4-BE49-F238E27FC236}">
                  <a16:creationId xmlns:a16="http://schemas.microsoft.com/office/drawing/2014/main" xmlns="" id="{9704D4BB-48A9-4E61-9B90-ED4B6FBC5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8" y="1956"/>
              <a:ext cx="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5" name="Text Box 119">
              <a:extLst>
                <a:ext uri="{FF2B5EF4-FFF2-40B4-BE49-F238E27FC236}">
                  <a16:creationId xmlns:a16="http://schemas.microsoft.com/office/drawing/2014/main" xmlns="" id="{0CD208D4-C53F-4F17-A7F8-054D5E822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2016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H</a:t>
              </a:r>
              <a:endParaRPr lang="ru-RU" altLang="ru-RU" sz="1400"/>
            </a:p>
          </p:txBody>
        </p:sp>
        <p:sp>
          <p:nvSpPr>
            <p:cNvPr id="24636" name="Line 120">
              <a:extLst>
                <a:ext uri="{FF2B5EF4-FFF2-40B4-BE49-F238E27FC236}">
                  <a16:creationId xmlns:a16="http://schemas.microsoft.com/office/drawing/2014/main" xmlns="" id="{5DB59E36-C511-44A2-B7AC-D3D237B4C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1" y="1361"/>
              <a:ext cx="0" cy="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7" name="Text Box 121">
              <a:extLst>
                <a:ext uri="{FF2B5EF4-FFF2-40B4-BE49-F238E27FC236}">
                  <a16:creationId xmlns:a16="http://schemas.microsoft.com/office/drawing/2014/main" xmlns="" id="{BBABC9B4-2FA9-451E-AB2F-688B23C57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421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H</a:t>
              </a:r>
              <a:endParaRPr lang="ru-RU" altLang="ru-RU" sz="1400"/>
            </a:p>
          </p:txBody>
        </p:sp>
        <p:sp>
          <p:nvSpPr>
            <p:cNvPr id="24638" name="Text Box 122">
              <a:extLst>
                <a:ext uri="{FF2B5EF4-FFF2-40B4-BE49-F238E27FC236}">
                  <a16:creationId xmlns:a16="http://schemas.microsoft.com/office/drawing/2014/main" xmlns="" id="{88F4238C-C0A1-4111-9812-8363B9F30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" y="1123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9900CC"/>
                  </a:solidFill>
                </a:rPr>
                <a:t>1`</a:t>
              </a:r>
            </a:p>
          </p:txBody>
        </p:sp>
        <p:sp>
          <p:nvSpPr>
            <p:cNvPr id="24639" name="Text Box 123">
              <a:extLst>
                <a:ext uri="{FF2B5EF4-FFF2-40B4-BE49-F238E27FC236}">
                  <a16:creationId xmlns:a16="http://schemas.microsoft.com/office/drawing/2014/main" xmlns="" id="{91536B45-D57D-4D8C-9D52-C707B5CE3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1659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9900CC"/>
                  </a:solidFill>
                </a:rPr>
                <a:t>2`</a:t>
              </a:r>
            </a:p>
          </p:txBody>
        </p:sp>
        <p:sp>
          <p:nvSpPr>
            <p:cNvPr id="24640" name="Text Box 124">
              <a:extLst>
                <a:ext uri="{FF2B5EF4-FFF2-40B4-BE49-F238E27FC236}">
                  <a16:creationId xmlns:a16="http://schemas.microsoft.com/office/drawing/2014/main" xmlns="" id="{C5DA338C-483F-41C9-BB83-218D115B5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0" y="1688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3`</a:t>
              </a:r>
            </a:p>
          </p:txBody>
        </p:sp>
        <p:sp>
          <p:nvSpPr>
            <p:cNvPr id="24641" name="Text Box 125">
              <a:extLst>
                <a:ext uri="{FF2B5EF4-FFF2-40B4-BE49-F238E27FC236}">
                  <a16:creationId xmlns:a16="http://schemas.microsoft.com/office/drawing/2014/main" xmlns="" id="{5DE2271E-D9C7-4051-B268-39DDE3246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1153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9900CC"/>
                  </a:solidFill>
                </a:rPr>
                <a:t>4`</a:t>
              </a:r>
              <a:endParaRPr lang="ru-RU" altLang="ru-RU" sz="1400" b="1">
                <a:solidFill>
                  <a:srgbClr val="9900CC"/>
                </a:solidFill>
              </a:endParaRPr>
            </a:p>
          </p:txBody>
        </p:sp>
        <p:sp>
          <p:nvSpPr>
            <p:cNvPr id="24642" name="Text Box 126">
              <a:extLst>
                <a:ext uri="{FF2B5EF4-FFF2-40B4-BE49-F238E27FC236}">
                  <a16:creationId xmlns:a16="http://schemas.microsoft.com/office/drawing/2014/main" xmlns="" id="{32D3C4C4-2CC1-423A-9052-AB36116A6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748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5`</a:t>
              </a:r>
            </a:p>
          </p:txBody>
        </p:sp>
        <p:sp>
          <p:nvSpPr>
            <p:cNvPr id="24643" name="Line 127">
              <a:extLst>
                <a:ext uri="{FF2B5EF4-FFF2-40B4-BE49-F238E27FC236}">
                  <a16:creationId xmlns:a16="http://schemas.microsoft.com/office/drawing/2014/main" xmlns="" id="{14575AE7-4E65-436B-AA03-DD7A52DB6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9" y="855"/>
              <a:ext cx="0" cy="3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4" name="Text Box 128">
              <a:extLst>
                <a:ext uri="{FF2B5EF4-FFF2-40B4-BE49-F238E27FC236}">
                  <a16:creationId xmlns:a16="http://schemas.microsoft.com/office/drawing/2014/main" xmlns="" id="{4323E035-9C8B-47F7-9093-C59331746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629"/>
              <a:ext cx="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r>
                <a:rPr lang="ru-RU" altLang="ru-RU" sz="1400" b="1"/>
                <a:t>H</a:t>
              </a:r>
              <a:r>
                <a:rPr lang="ru-RU" altLang="ru-RU" sz="1400" b="1" baseline="-25000"/>
                <a:t>2</a:t>
              </a:r>
              <a:endParaRPr lang="ru-RU" altLang="ru-RU" sz="1400"/>
            </a:p>
          </p:txBody>
        </p:sp>
        <p:sp>
          <p:nvSpPr>
            <p:cNvPr id="24645" name="Text Box 129">
              <a:extLst>
                <a:ext uri="{FF2B5EF4-FFF2-40B4-BE49-F238E27FC236}">
                  <a16:creationId xmlns:a16="http://schemas.microsoft.com/office/drawing/2014/main" xmlns="" id="{EC02CA0F-AD68-482E-83BB-2DB20F22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301"/>
              <a:ext cx="1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 i="1">
                  <a:solidFill>
                    <a:srgbClr val="008000"/>
                  </a:solidFill>
                </a:rPr>
                <a:t>Сахар (дезоксирибоза)</a:t>
              </a:r>
            </a:p>
          </p:txBody>
        </p:sp>
        <p:sp>
          <p:nvSpPr>
            <p:cNvPr id="24646" name="Line 137">
              <a:extLst>
                <a:ext uri="{FF2B5EF4-FFF2-40B4-BE49-F238E27FC236}">
                  <a16:creationId xmlns:a16="http://schemas.microsoft.com/office/drawing/2014/main" xmlns="" id="{7DED1C43-0142-4331-AC79-BFA86FF5C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1897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5" name="Text Box 139">
            <a:extLst>
              <a:ext uri="{FF2B5EF4-FFF2-40B4-BE49-F238E27FC236}">
                <a16:creationId xmlns:a16="http://schemas.microsoft.com/office/drawing/2014/main" xmlns="" id="{5DC17D01-3372-4C54-AB11-927A6781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95400"/>
            <a:ext cx="1371600" cy="33655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9900CC"/>
                </a:solidFill>
              </a:rPr>
              <a:t>Цитозин (</a:t>
            </a:r>
            <a:r>
              <a:rPr lang="en-US" altLang="ko-KR" sz="1600" b="1">
                <a:solidFill>
                  <a:srgbClr val="9900CC"/>
                </a:solidFill>
                <a:ea typeface="굴림" panose="020B0600000101010101" pitchFamily="34" charset="-127"/>
              </a:rPr>
              <a:t>Ц)</a:t>
            </a:r>
            <a:endParaRPr lang="ru-RU" altLang="ru-RU" sz="1600" b="1">
              <a:solidFill>
                <a:srgbClr val="9900CC"/>
              </a:solidFill>
            </a:endParaRPr>
          </a:p>
        </p:txBody>
      </p:sp>
      <p:grpSp>
        <p:nvGrpSpPr>
          <p:cNvPr id="4237" name="Group 141">
            <a:extLst>
              <a:ext uri="{FF2B5EF4-FFF2-40B4-BE49-F238E27FC236}">
                <a16:creationId xmlns:a16="http://schemas.microsoft.com/office/drawing/2014/main" xmlns="" id="{ADE051DA-8BFD-4AD1-BBD6-2B5650A55108}"/>
              </a:ext>
            </a:extLst>
          </p:cNvPr>
          <p:cNvGrpSpPr>
            <a:grpSpLocks/>
          </p:cNvGrpSpPr>
          <p:nvPr/>
        </p:nvGrpSpPr>
        <p:grpSpPr bwMode="auto">
          <a:xfrm rot="19701229">
            <a:off x="5105400" y="381001"/>
            <a:ext cx="1398588" cy="942975"/>
            <a:chOff x="2832" y="2107"/>
            <a:chExt cx="881" cy="594"/>
          </a:xfrm>
        </p:grpSpPr>
        <p:sp>
          <p:nvSpPr>
            <p:cNvPr id="24617" name="Text Box 142">
              <a:extLst>
                <a:ext uri="{FF2B5EF4-FFF2-40B4-BE49-F238E27FC236}">
                  <a16:creationId xmlns:a16="http://schemas.microsoft.com/office/drawing/2014/main" xmlns="" id="{790A0A5F-8784-46C0-81E0-82226D7C6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2390"/>
              <a:ext cx="22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O</a:t>
              </a:r>
              <a:endParaRPr lang="ru-RU" altLang="ru-RU" sz="1200">
                <a:solidFill>
                  <a:srgbClr val="008000"/>
                </a:solidFill>
              </a:endParaRPr>
            </a:p>
          </p:txBody>
        </p:sp>
        <p:sp>
          <p:nvSpPr>
            <p:cNvPr id="24618" name="Line 143">
              <a:extLst>
                <a:ext uri="{FF2B5EF4-FFF2-40B4-BE49-F238E27FC236}">
                  <a16:creationId xmlns:a16="http://schemas.microsoft.com/office/drawing/2014/main" xmlns="" id="{CBF81A99-468B-4CF8-8E72-F49F83104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6" y="2484"/>
              <a:ext cx="15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9" name="Text Box 144">
              <a:extLst>
                <a:ext uri="{FF2B5EF4-FFF2-40B4-BE49-F238E27FC236}">
                  <a16:creationId xmlns:a16="http://schemas.microsoft.com/office/drawing/2014/main" xmlns="" id="{5DCD036D-7760-4451-AF2A-081B624CF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2390"/>
              <a:ext cx="22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P</a:t>
              </a:r>
              <a:endParaRPr lang="ru-RU" altLang="ru-RU" sz="1200">
                <a:solidFill>
                  <a:srgbClr val="008000"/>
                </a:solidFill>
              </a:endParaRPr>
            </a:p>
          </p:txBody>
        </p:sp>
        <p:sp>
          <p:nvSpPr>
            <p:cNvPr id="24620" name="Text Box 145">
              <a:extLst>
                <a:ext uri="{FF2B5EF4-FFF2-40B4-BE49-F238E27FC236}">
                  <a16:creationId xmlns:a16="http://schemas.microsoft.com/office/drawing/2014/main" xmlns="" id="{A3591D2F-97AC-489A-A5B6-51F664D58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390"/>
              <a:ext cx="252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 </a:t>
              </a:r>
              <a:r>
                <a:rPr lang="ru-RU" altLang="ru-RU" sz="1200" b="1" baseline="30000">
                  <a:solidFill>
                    <a:srgbClr val="008000"/>
                  </a:solidFill>
                </a:rPr>
                <a:t>-</a:t>
              </a:r>
              <a:r>
                <a:rPr lang="ru-RU" altLang="ru-RU" sz="1200" b="1">
                  <a:solidFill>
                    <a:srgbClr val="008000"/>
                  </a:solidFill>
                </a:rPr>
                <a:t>O</a:t>
              </a:r>
            </a:p>
          </p:txBody>
        </p:sp>
        <p:sp>
          <p:nvSpPr>
            <p:cNvPr id="24621" name="Line 146">
              <a:extLst>
                <a:ext uri="{FF2B5EF4-FFF2-40B4-BE49-F238E27FC236}">
                  <a16:creationId xmlns:a16="http://schemas.microsoft.com/office/drawing/2014/main" xmlns="" id="{6764C27E-1FAA-4529-A8FA-A9DC6F553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2" y="2484"/>
              <a:ext cx="15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2" name="Line 147">
              <a:extLst>
                <a:ext uri="{FF2B5EF4-FFF2-40B4-BE49-F238E27FC236}">
                  <a16:creationId xmlns:a16="http://schemas.microsoft.com/office/drawing/2014/main" xmlns="" id="{15DB2A21-3DD3-44BF-B306-FBF00E3C35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2" y="2264"/>
              <a:ext cx="0" cy="15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3" name="Line 148">
              <a:extLst>
                <a:ext uri="{FF2B5EF4-FFF2-40B4-BE49-F238E27FC236}">
                  <a16:creationId xmlns:a16="http://schemas.microsoft.com/office/drawing/2014/main" xmlns="" id="{7142404B-FBBE-43D4-8B97-3FCD9E45B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2" y="2544"/>
              <a:ext cx="0" cy="1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4" name="Text Box 149">
              <a:extLst>
                <a:ext uri="{FF2B5EF4-FFF2-40B4-BE49-F238E27FC236}">
                  <a16:creationId xmlns:a16="http://schemas.microsoft.com/office/drawing/2014/main" xmlns="" id="{79BD8BBE-512C-4A07-B06B-EC4538A79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2107"/>
              <a:ext cx="22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008000"/>
                  </a:solidFill>
                </a:rPr>
                <a:t>O</a:t>
              </a:r>
              <a:endParaRPr lang="ru-RU" altLang="ru-RU" sz="1200">
                <a:solidFill>
                  <a:srgbClr val="008000"/>
                </a:solidFill>
              </a:endParaRPr>
            </a:p>
          </p:txBody>
        </p:sp>
        <p:sp>
          <p:nvSpPr>
            <p:cNvPr id="24625" name="Line 150">
              <a:extLst>
                <a:ext uri="{FF2B5EF4-FFF2-40B4-BE49-F238E27FC236}">
                  <a16:creationId xmlns:a16="http://schemas.microsoft.com/office/drawing/2014/main" xmlns="" id="{8C8B59C3-B041-4439-AEC4-852DC5130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448"/>
              <a:ext cx="15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47" name="Group 151">
            <a:extLst>
              <a:ext uri="{FF2B5EF4-FFF2-40B4-BE49-F238E27FC236}">
                <a16:creationId xmlns:a16="http://schemas.microsoft.com/office/drawing/2014/main" xmlns="" id="{07074E82-E8D9-43AE-BD2F-F3C9DFF886C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93738"/>
            <a:ext cx="3200400" cy="2506662"/>
            <a:chOff x="2640" y="629"/>
            <a:chExt cx="2016" cy="1579"/>
          </a:xfrm>
        </p:grpSpPr>
        <p:sp>
          <p:nvSpPr>
            <p:cNvPr id="24596" name="AutoShape 152">
              <a:extLst>
                <a:ext uri="{FF2B5EF4-FFF2-40B4-BE49-F238E27FC236}">
                  <a16:creationId xmlns:a16="http://schemas.microsoft.com/office/drawing/2014/main" xmlns="" id="{98FC5B67-7A62-4196-B738-E2A686943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004"/>
              <a:ext cx="1310" cy="744"/>
            </a:xfrm>
            <a:prstGeom prst="pentagon">
              <a:avLst/>
            </a:prstGeom>
            <a:solidFill>
              <a:srgbClr val="CC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4597" name="Text Box 153">
              <a:extLst>
                <a:ext uri="{FF2B5EF4-FFF2-40B4-BE49-F238E27FC236}">
                  <a16:creationId xmlns:a16="http://schemas.microsoft.com/office/drawing/2014/main" xmlns="" id="{8FC14605-5DAB-440F-9AD0-4ADBD2B6A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808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O</a:t>
              </a:r>
              <a:endParaRPr lang="ru-RU" altLang="ru-RU" sz="1400"/>
            </a:p>
          </p:txBody>
        </p:sp>
        <p:sp>
          <p:nvSpPr>
            <p:cNvPr id="24598" name="Text Box 154">
              <a:extLst>
                <a:ext uri="{FF2B5EF4-FFF2-40B4-BE49-F238E27FC236}">
                  <a16:creationId xmlns:a16="http://schemas.microsoft.com/office/drawing/2014/main" xmlns="" id="{2112296A-3873-4D1E-886B-13FE87888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4" y="1183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599" name="Text Box 155">
              <a:extLst>
                <a:ext uri="{FF2B5EF4-FFF2-40B4-BE49-F238E27FC236}">
                  <a16:creationId xmlns:a16="http://schemas.microsoft.com/office/drawing/2014/main" xmlns="" id="{74982705-2473-451A-BFDC-ACC88313F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153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600" name="Text Box 156">
              <a:extLst>
                <a:ext uri="{FF2B5EF4-FFF2-40B4-BE49-F238E27FC236}">
                  <a16:creationId xmlns:a16="http://schemas.microsoft.com/office/drawing/2014/main" xmlns="" id="{A8A64300-665E-4F40-8D17-303BF0EC7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718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601" name="Text Box 157">
              <a:extLst>
                <a:ext uri="{FF2B5EF4-FFF2-40B4-BE49-F238E27FC236}">
                  <a16:creationId xmlns:a16="http://schemas.microsoft.com/office/drawing/2014/main" xmlns="" id="{D41B4953-8F42-4D13-833B-A69819C2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1718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endParaRPr lang="ru-RU" altLang="ru-RU" sz="1400"/>
            </a:p>
          </p:txBody>
        </p:sp>
        <p:sp>
          <p:nvSpPr>
            <p:cNvPr id="24602" name="Line 158">
              <a:extLst>
                <a:ext uri="{FF2B5EF4-FFF2-40B4-BE49-F238E27FC236}">
                  <a16:creationId xmlns:a16="http://schemas.microsoft.com/office/drawing/2014/main" xmlns="" id="{3475C920-1B56-427D-B2B3-25B00C6AF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1599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3" name="Line 159">
              <a:extLst>
                <a:ext uri="{FF2B5EF4-FFF2-40B4-BE49-F238E27FC236}">
                  <a16:creationId xmlns:a16="http://schemas.microsoft.com/office/drawing/2014/main" xmlns="" id="{7128E738-D8E4-493D-9C42-F798FD494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8" y="1599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4" name="Line 160">
              <a:extLst>
                <a:ext uri="{FF2B5EF4-FFF2-40B4-BE49-F238E27FC236}">
                  <a16:creationId xmlns:a16="http://schemas.microsoft.com/office/drawing/2014/main" xmlns="" id="{A4110D2F-74D7-44FD-9433-356985DBB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8" y="1956"/>
              <a:ext cx="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5" name="Text Box 161">
              <a:extLst>
                <a:ext uri="{FF2B5EF4-FFF2-40B4-BE49-F238E27FC236}">
                  <a16:creationId xmlns:a16="http://schemas.microsoft.com/office/drawing/2014/main" xmlns="" id="{C0A421A3-D58D-4E43-A4FA-17CFEAF25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2016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H</a:t>
              </a:r>
              <a:endParaRPr lang="ru-RU" altLang="ru-RU" sz="1400"/>
            </a:p>
          </p:txBody>
        </p:sp>
        <p:sp>
          <p:nvSpPr>
            <p:cNvPr id="24606" name="Line 162">
              <a:extLst>
                <a:ext uri="{FF2B5EF4-FFF2-40B4-BE49-F238E27FC236}">
                  <a16:creationId xmlns:a16="http://schemas.microsoft.com/office/drawing/2014/main" xmlns="" id="{F5262150-5120-41D9-ADEA-F31D50D1C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1" y="1361"/>
              <a:ext cx="0" cy="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7" name="Text Box 163">
              <a:extLst>
                <a:ext uri="{FF2B5EF4-FFF2-40B4-BE49-F238E27FC236}">
                  <a16:creationId xmlns:a16="http://schemas.microsoft.com/office/drawing/2014/main" xmlns="" id="{E80B89D2-CD7B-48D0-8E3C-485A47C0C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421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H</a:t>
              </a:r>
              <a:endParaRPr lang="ru-RU" altLang="ru-RU" sz="1400"/>
            </a:p>
          </p:txBody>
        </p:sp>
        <p:sp>
          <p:nvSpPr>
            <p:cNvPr id="24608" name="Text Box 164">
              <a:extLst>
                <a:ext uri="{FF2B5EF4-FFF2-40B4-BE49-F238E27FC236}">
                  <a16:creationId xmlns:a16="http://schemas.microsoft.com/office/drawing/2014/main" xmlns="" id="{E7529355-8004-42E6-84E6-1F4E99897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" y="1123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9900CC"/>
                  </a:solidFill>
                </a:rPr>
                <a:t>1`</a:t>
              </a:r>
            </a:p>
          </p:txBody>
        </p:sp>
        <p:sp>
          <p:nvSpPr>
            <p:cNvPr id="24609" name="Text Box 165">
              <a:extLst>
                <a:ext uri="{FF2B5EF4-FFF2-40B4-BE49-F238E27FC236}">
                  <a16:creationId xmlns:a16="http://schemas.microsoft.com/office/drawing/2014/main" xmlns="" id="{03FDDDFE-9113-44D1-9757-67030623D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1659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9900CC"/>
                  </a:solidFill>
                </a:rPr>
                <a:t>2`</a:t>
              </a:r>
            </a:p>
          </p:txBody>
        </p:sp>
        <p:sp>
          <p:nvSpPr>
            <p:cNvPr id="24610" name="Text Box 166">
              <a:extLst>
                <a:ext uri="{FF2B5EF4-FFF2-40B4-BE49-F238E27FC236}">
                  <a16:creationId xmlns:a16="http://schemas.microsoft.com/office/drawing/2014/main" xmlns="" id="{B6623406-18C1-4C76-A092-D23FEF905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0" y="1688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3`</a:t>
              </a:r>
            </a:p>
          </p:txBody>
        </p:sp>
        <p:sp>
          <p:nvSpPr>
            <p:cNvPr id="24611" name="Text Box 167">
              <a:extLst>
                <a:ext uri="{FF2B5EF4-FFF2-40B4-BE49-F238E27FC236}">
                  <a16:creationId xmlns:a16="http://schemas.microsoft.com/office/drawing/2014/main" xmlns="" id="{710CFC98-EA38-4C34-96C7-7032ACD28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1153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>
                  <a:solidFill>
                    <a:srgbClr val="9900CC"/>
                  </a:solidFill>
                </a:rPr>
                <a:t>4`</a:t>
              </a:r>
              <a:endParaRPr lang="ru-RU" altLang="ru-RU" sz="1400" b="1">
                <a:solidFill>
                  <a:srgbClr val="9900CC"/>
                </a:solidFill>
              </a:endParaRPr>
            </a:p>
          </p:txBody>
        </p:sp>
        <p:sp>
          <p:nvSpPr>
            <p:cNvPr id="24612" name="Text Box 168">
              <a:extLst>
                <a:ext uri="{FF2B5EF4-FFF2-40B4-BE49-F238E27FC236}">
                  <a16:creationId xmlns:a16="http://schemas.microsoft.com/office/drawing/2014/main" xmlns="" id="{B6B2C568-BD99-42FD-932C-8E16964E5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748"/>
              <a:ext cx="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5`</a:t>
              </a:r>
            </a:p>
          </p:txBody>
        </p:sp>
        <p:sp>
          <p:nvSpPr>
            <p:cNvPr id="24613" name="Line 169">
              <a:extLst>
                <a:ext uri="{FF2B5EF4-FFF2-40B4-BE49-F238E27FC236}">
                  <a16:creationId xmlns:a16="http://schemas.microsoft.com/office/drawing/2014/main" xmlns="" id="{0931E59B-4598-45DA-A4FB-77236DC49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9" y="855"/>
              <a:ext cx="0" cy="3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4" name="Text Box 170">
              <a:extLst>
                <a:ext uri="{FF2B5EF4-FFF2-40B4-BE49-F238E27FC236}">
                  <a16:creationId xmlns:a16="http://schemas.microsoft.com/office/drawing/2014/main" xmlns="" id="{012E56B0-C2B1-443C-B9A1-A742E2A1A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629"/>
              <a:ext cx="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400" b="1">
                  <a:solidFill>
                    <a:srgbClr val="FF0066"/>
                  </a:solidFill>
                </a:rPr>
                <a:t>C</a:t>
              </a:r>
              <a:r>
                <a:rPr lang="ru-RU" altLang="ru-RU" sz="1400" b="1"/>
                <a:t>H</a:t>
              </a:r>
              <a:r>
                <a:rPr lang="ru-RU" altLang="ru-RU" sz="1400" b="1" baseline="-25000"/>
                <a:t>2</a:t>
              </a:r>
              <a:endParaRPr lang="ru-RU" altLang="ru-RU" sz="1400"/>
            </a:p>
          </p:txBody>
        </p:sp>
        <p:sp>
          <p:nvSpPr>
            <p:cNvPr id="24615" name="Text Box 171">
              <a:extLst>
                <a:ext uri="{FF2B5EF4-FFF2-40B4-BE49-F238E27FC236}">
                  <a16:creationId xmlns:a16="http://schemas.microsoft.com/office/drawing/2014/main" xmlns="" id="{0E667E9C-E254-445B-A1A7-EACE796C9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301"/>
              <a:ext cx="1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200" b="1" i="1">
                  <a:solidFill>
                    <a:srgbClr val="008000"/>
                  </a:solidFill>
                </a:rPr>
                <a:t>Сахар (дезоксирибоза)</a:t>
              </a:r>
            </a:p>
          </p:txBody>
        </p:sp>
        <p:sp>
          <p:nvSpPr>
            <p:cNvPr id="24616" name="Line 172">
              <a:extLst>
                <a:ext uri="{FF2B5EF4-FFF2-40B4-BE49-F238E27FC236}">
                  <a16:creationId xmlns:a16="http://schemas.microsoft.com/office/drawing/2014/main" xmlns="" id="{70D977E1-D68E-40F6-8FB6-1A826C2EA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1897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76" name="Group 180">
            <a:extLst>
              <a:ext uri="{FF2B5EF4-FFF2-40B4-BE49-F238E27FC236}">
                <a16:creationId xmlns:a16="http://schemas.microsoft.com/office/drawing/2014/main" xmlns="" id="{8E11873D-FE8F-4194-8C12-A6ADDE8B8D6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33400"/>
            <a:ext cx="2819400" cy="3048000"/>
            <a:chOff x="672" y="336"/>
            <a:chExt cx="1776" cy="1920"/>
          </a:xfrm>
        </p:grpSpPr>
        <p:sp>
          <p:nvSpPr>
            <p:cNvPr id="24592" name="Line 173">
              <a:extLst>
                <a:ext uri="{FF2B5EF4-FFF2-40B4-BE49-F238E27FC236}">
                  <a16:creationId xmlns:a16="http://schemas.microsoft.com/office/drawing/2014/main" xmlns="" id="{A0ED7B48-1F3D-48AA-8B72-A8F4EE27A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36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3" name="Line 174">
              <a:extLst>
                <a:ext uri="{FF2B5EF4-FFF2-40B4-BE49-F238E27FC236}">
                  <a16:creationId xmlns:a16="http://schemas.microsoft.com/office/drawing/2014/main" xmlns="" id="{274F0E3C-F9DE-416D-8581-274FE518C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36"/>
              <a:ext cx="0" cy="19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4" name="Line 175">
              <a:extLst>
                <a:ext uri="{FF2B5EF4-FFF2-40B4-BE49-F238E27FC236}">
                  <a16:creationId xmlns:a16="http://schemas.microsoft.com/office/drawing/2014/main" xmlns="" id="{E2D3060F-7233-4A4D-AF61-4E420DD24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256"/>
              <a:ext cx="14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Line 176">
              <a:extLst>
                <a:ext uri="{FF2B5EF4-FFF2-40B4-BE49-F238E27FC236}">
                  <a16:creationId xmlns:a16="http://schemas.microsoft.com/office/drawing/2014/main" xmlns="" id="{CB90706A-6030-48BB-A919-8583FF751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883"/>
              <a:ext cx="0" cy="37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74" name="Text Box 178">
            <a:extLst>
              <a:ext uri="{FF2B5EF4-FFF2-40B4-BE49-F238E27FC236}">
                <a16:creationId xmlns:a16="http://schemas.microsoft.com/office/drawing/2014/main" xmlns="" id="{A7F20321-3360-4C54-BFA9-98DAE35F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1524000" cy="3698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CC0066"/>
                </a:solidFill>
              </a:rPr>
              <a:t>5' - соңы</a:t>
            </a:r>
          </a:p>
        </p:txBody>
      </p:sp>
      <p:sp>
        <p:nvSpPr>
          <p:cNvPr id="4275" name="Text Box 179">
            <a:extLst>
              <a:ext uri="{FF2B5EF4-FFF2-40B4-BE49-F238E27FC236}">
                <a16:creationId xmlns:a16="http://schemas.microsoft.com/office/drawing/2014/main" xmlns="" id="{E0D667BC-AC9D-4A34-95DB-671C3BA9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10289"/>
            <a:ext cx="1524000" cy="36988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CC0066"/>
                </a:solidFill>
              </a:rPr>
              <a:t>3' - соңы</a:t>
            </a:r>
          </a:p>
        </p:txBody>
      </p:sp>
      <p:sp>
        <p:nvSpPr>
          <p:cNvPr id="4277" name="Text Box 181">
            <a:extLst>
              <a:ext uri="{FF2B5EF4-FFF2-40B4-BE49-F238E27FC236}">
                <a16:creationId xmlns:a16="http://schemas.microsoft.com/office/drawing/2014/main" xmlns="" id="{133CDBFD-3BC4-4219-9088-89A62AAF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914400"/>
            <a:ext cx="1219200" cy="33655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9900CC"/>
                </a:solidFill>
              </a:rPr>
              <a:t>Аденин (А)</a:t>
            </a:r>
          </a:p>
        </p:txBody>
      </p:sp>
      <p:sp>
        <p:nvSpPr>
          <p:cNvPr id="4279" name="Line 183">
            <a:extLst>
              <a:ext uri="{FF2B5EF4-FFF2-40B4-BE49-F238E27FC236}">
                <a16:creationId xmlns:a16="http://schemas.microsoft.com/office/drawing/2014/main" xmlns="" id="{94082F43-AC82-401E-A135-3184E407F9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1676400"/>
            <a:ext cx="0" cy="381000"/>
          </a:xfrm>
          <a:prstGeom prst="line">
            <a:avLst/>
          </a:prstGeom>
          <a:noFill/>
          <a:ln w="38100">
            <a:solidFill>
              <a:srgbClr val="99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80" name="Line 184">
            <a:extLst>
              <a:ext uri="{FF2B5EF4-FFF2-40B4-BE49-F238E27FC236}">
                <a16:creationId xmlns:a16="http://schemas.microsoft.com/office/drawing/2014/main" xmlns="" id="{5E278C03-2A53-4E8A-8C34-3A7D8DFDF4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219200"/>
            <a:ext cx="0" cy="381000"/>
          </a:xfrm>
          <a:prstGeom prst="line">
            <a:avLst/>
          </a:prstGeom>
          <a:noFill/>
          <a:ln w="38100">
            <a:solidFill>
              <a:srgbClr val="99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6BE071E-3CE6-4315-AAD9-F45B0E9C629F}"/>
              </a:ext>
            </a:extLst>
          </p:cNvPr>
          <p:cNvSpPr/>
          <p:nvPr/>
        </p:nvSpPr>
        <p:spPr>
          <a:xfrm>
            <a:off x="383250" y="4724400"/>
            <a:ext cx="610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Бос 5'-ОН </a:t>
            </a:r>
            <a:r>
              <a:rPr lang="ru-RU" dirty="0" err="1"/>
              <a:t>тобы</a:t>
            </a:r>
            <a:r>
              <a:rPr lang="ru-RU" dirty="0"/>
              <a:t> бар </a:t>
            </a:r>
            <a:r>
              <a:rPr lang="ru-RU" dirty="0" err="1"/>
              <a:t>нуклеозидтер</a:t>
            </a:r>
            <a:r>
              <a:rPr lang="ru-RU" dirty="0"/>
              <a:t> 5’-соңдық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,</a:t>
            </a:r>
          </a:p>
          <a:p>
            <a:r>
              <a:rPr lang="ru-RU" dirty="0"/>
              <a:t>бос 3'-ОН </a:t>
            </a:r>
            <a:r>
              <a:rPr lang="ru-RU" dirty="0" err="1"/>
              <a:t>тобы</a:t>
            </a:r>
            <a:r>
              <a:rPr lang="ru-RU" dirty="0"/>
              <a:t> -3’-соңдық нуклеозид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0" grpId="0" animBg="1" autoUpdateAnimBg="0"/>
      <p:bldP spid="4235" grpId="0" animBg="1" autoUpdateAnimBg="0"/>
      <p:bldP spid="4274" grpId="0" animBg="1" autoUpdateAnimBg="0"/>
      <p:bldP spid="4275" grpId="0" animBg="1" autoUpdateAnimBg="0"/>
      <p:bldP spid="427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Бахытжан\Documents\КазНУ_2012_2013\2018\Курсы_2018\Молекулярная_Диагностика\Lection_\B2153p41-1.jpg">
            <a:extLst>
              <a:ext uri="{FF2B5EF4-FFF2-40B4-BE49-F238E27FC236}">
                <a16:creationId xmlns:a16="http://schemas.microsoft.com/office/drawing/2014/main" xmlns="" id="{55E27CC7-D812-4B3E-8EE7-D431E0EB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" y="38100"/>
            <a:ext cx="64801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DF01C6-ABEF-4DC6-84A7-715AFC7E5233}"/>
              </a:ext>
            </a:extLst>
          </p:cNvPr>
          <p:cNvSpPr/>
          <p:nvPr/>
        </p:nvSpPr>
        <p:spPr>
          <a:xfrm>
            <a:off x="6573078" y="565307"/>
            <a:ext cx="5724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Жазылуы</a:t>
            </a:r>
            <a:r>
              <a:rPr lang="ru-RU" sz="2000" dirty="0"/>
              <a:t> мен </a:t>
            </a:r>
            <a:r>
              <a:rPr lang="ru-RU" sz="2000" dirty="0" err="1"/>
              <a:t>айтылуын</a:t>
            </a:r>
            <a:r>
              <a:rPr lang="ru-RU" sz="2000" dirty="0"/>
              <a:t> </a:t>
            </a:r>
            <a:r>
              <a:rPr lang="ru-RU" sz="2000" dirty="0" err="1"/>
              <a:t>жеңілдету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нуклеозидтер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әріптік</a:t>
            </a:r>
            <a:r>
              <a:rPr lang="ru-RU" sz="2000" dirty="0"/>
              <a:t> </a:t>
            </a:r>
            <a:r>
              <a:rPr lang="ru-RU" sz="2000" dirty="0" err="1"/>
              <a:t>кодпен</a:t>
            </a:r>
            <a:r>
              <a:rPr lang="ru-RU" sz="2000" dirty="0"/>
              <a:t> </a:t>
            </a:r>
            <a:r>
              <a:rPr lang="ru-RU" sz="2000" dirty="0" err="1"/>
              <a:t>белгіленеді</a:t>
            </a:r>
            <a:r>
              <a:rPr lang="ru-RU" sz="2000" dirty="0"/>
              <a:t>, ал </a:t>
            </a:r>
            <a:r>
              <a:rPr lang="ru-RU" sz="2000" dirty="0" err="1"/>
              <a:t>нуклеотидтік</a:t>
            </a:r>
            <a:r>
              <a:rPr lang="ru-RU" sz="2000" dirty="0"/>
              <a:t> </a:t>
            </a:r>
            <a:r>
              <a:rPr lang="ru-RU" sz="2000" dirty="0" err="1"/>
              <a:t>тізбектер</a:t>
            </a:r>
            <a:r>
              <a:rPr lang="ru-RU" sz="2000" dirty="0"/>
              <a:t> </a:t>
            </a:r>
            <a:r>
              <a:rPr lang="ru-RU" sz="2000" dirty="0" err="1"/>
              <a:t>мономерлі</a:t>
            </a:r>
            <a:r>
              <a:rPr lang="ru-RU" sz="2000" dirty="0"/>
              <a:t> </a:t>
            </a:r>
            <a:r>
              <a:rPr lang="ru-RU" sz="2000" dirty="0" err="1"/>
              <a:t>ретпен</a:t>
            </a:r>
            <a:r>
              <a:rPr lang="ru-RU" sz="2000" dirty="0"/>
              <a:t> 5’-соңдық </a:t>
            </a:r>
            <a:r>
              <a:rPr lang="ru-RU" sz="2000" dirty="0" err="1"/>
              <a:t>нуклеозидтен</a:t>
            </a:r>
            <a:r>
              <a:rPr lang="ru-RU" sz="2000" dirty="0"/>
              <a:t> </a:t>
            </a:r>
            <a:r>
              <a:rPr lang="ru-RU" sz="2000" dirty="0" err="1"/>
              <a:t>бастап</a:t>
            </a:r>
            <a:r>
              <a:rPr lang="ru-RU" sz="2000" dirty="0"/>
              <a:t> </a:t>
            </a:r>
            <a:r>
              <a:rPr lang="ru-RU" sz="2000" dirty="0" err="1"/>
              <a:t>солдан</a:t>
            </a:r>
            <a:r>
              <a:rPr lang="ru-RU" sz="2000" dirty="0"/>
              <a:t> </a:t>
            </a:r>
            <a:r>
              <a:rPr lang="ru-RU" sz="2000" dirty="0" err="1"/>
              <a:t>оңға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жазылады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Жазылуда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аббревиатура </a:t>
            </a:r>
            <a:r>
              <a:rPr lang="ru-RU" sz="2000" dirty="0" err="1"/>
              <a:t>қолданылуы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: </a:t>
            </a:r>
          </a:p>
          <a:p>
            <a:r>
              <a:rPr lang="ru-RU" sz="2000" dirty="0" err="1"/>
              <a:t>динуклеозид</a:t>
            </a:r>
            <a:r>
              <a:rPr lang="ru-RU" sz="2000" dirty="0"/>
              <a:t> </a:t>
            </a:r>
            <a:r>
              <a:rPr lang="ru-RU" sz="2000" dirty="0" err="1"/>
              <a:t>монофосфатты</a:t>
            </a:r>
            <a:r>
              <a:rPr lang="ru-RU" sz="2000" dirty="0"/>
              <a:t> </a:t>
            </a:r>
            <a:r>
              <a:rPr lang="ru-RU" sz="2000" dirty="0" err="1"/>
              <a:t>ApC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A-C, </a:t>
            </a:r>
          </a:p>
          <a:p>
            <a:r>
              <a:rPr lang="ru-RU" sz="2000" dirty="0"/>
              <a:t>ал </a:t>
            </a:r>
            <a:r>
              <a:rPr lang="ru-RU" sz="2000" dirty="0" err="1"/>
              <a:t>тетрануклеотидті</a:t>
            </a:r>
            <a:r>
              <a:rPr lang="ru-RU" sz="2000" dirty="0"/>
              <a:t> </a:t>
            </a:r>
            <a:r>
              <a:rPr lang="ru-RU" sz="2000" dirty="0" err="1"/>
              <a:t>АpUpGpC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A - U - G - C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жазуға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Дезоксириболиго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полинуклеотидтер</a:t>
            </a:r>
            <a:r>
              <a:rPr lang="ru-RU" sz="2000" dirty="0"/>
              <a:t> </a:t>
            </a:r>
            <a:r>
              <a:rPr lang="ru-RU" sz="2000" dirty="0" err="1"/>
              <a:t>жағдайында</a:t>
            </a:r>
            <a:r>
              <a:rPr lang="ru-RU" sz="2000" dirty="0"/>
              <a:t> d </a:t>
            </a:r>
            <a:r>
              <a:rPr lang="ru-RU" sz="2000" dirty="0" err="1"/>
              <a:t>таңбасы</a:t>
            </a:r>
            <a:r>
              <a:rPr lang="ru-RU" sz="2000" dirty="0"/>
              <a:t> </a:t>
            </a:r>
            <a:r>
              <a:rPr lang="ru-RU" sz="2000" dirty="0" err="1"/>
              <a:t>қосылады</a:t>
            </a:r>
            <a:r>
              <a:rPr lang="ru-RU" sz="2000" dirty="0"/>
              <a:t>:</a:t>
            </a:r>
          </a:p>
          <a:p>
            <a:r>
              <a:rPr lang="ru-RU" sz="2000" dirty="0"/>
              <a:t> d (T -A - C - G - .. .).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3036117-0C43-4989-A897-9F517382CC66}"/>
              </a:ext>
            </a:extLst>
          </p:cNvPr>
          <p:cNvSpPr/>
          <p:nvPr/>
        </p:nvSpPr>
        <p:spPr>
          <a:xfrm>
            <a:off x="6573078" y="4350959"/>
            <a:ext cx="51881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Әртүрлі</a:t>
            </a:r>
            <a:r>
              <a:rPr lang="ru-RU" dirty="0"/>
              <a:t> олиго-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полинуклеотидтер</a:t>
            </a:r>
            <a:r>
              <a:rPr lang="ru-RU" dirty="0"/>
              <a:t> </a:t>
            </a:r>
            <a:r>
              <a:rPr lang="ru-RU" dirty="0" err="1"/>
              <a:t>бір-бірінен</a:t>
            </a:r>
            <a:r>
              <a:rPr lang="ru-RU" dirty="0"/>
              <a:t> </a:t>
            </a:r>
            <a:r>
              <a:rPr lang="ru-RU" dirty="0" err="1"/>
              <a:t>нуклеотидтердің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түрінің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ерекшеленеді</a:t>
            </a:r>
            <a:r>
              <a:rPr lang="ru-RU" dirty="0"/>
              <a:t>. Мономер </a:t>
            </a:r>
            <a:r>
              <a:rPr lang="ru-RU" dirty="0" err="1"/>
              <a:t>бірліктерінің</a:t>
            </a:r>
            <a:r>
              <a:rPr lang="ru-RU" dirty="0"/>
              <a:t> </a:t>
            </a:r>
            <a:r>
              <a:rPr lang="ru-RU" dirty="0" err="1"/>
              <a:t>пайызбен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 </a:t>
            </a:r>
            <a:r>
              <a:rPr lang="ru-RU" dirty="0" err="1"/>
              <a:t>салыстырмалы</a:t>
            </a:r>
            <a:r>
              <a:rPr lang="ru-RU" dirty="0"/>
              <a:t> </a:t>
            </a:r>
            <a:r>
              <a:rPr lang="ru-RU" dirty="0" err="1"/>
              <a:t>мөлшерлері</a:t>
            </a:r>
            <a:r>
              <a:rPr lang="ru-RU" dirty="0"/>
              <a:t> </a:t>
            </a:r>
            <a:r>
              <a:rPr lang="ru-RU" b="1" dirty="0" err="1"/>
              <a:t>нуклеотидтік</a:t>
            </a:r>
            <a:r>
              <a:rPr lang="ru-RU" b="1" dirty="0"/>
              <a:t> </a:t>
            </a:r>
            <a:r>
              <a:rPr lang="ru-RU" b="1" dirty="0" err="1"/>
              <a:t>құрам</a:t>
            </a:r>
            <a:r>
              <a:rPr lang="ru-RU" dirty="0"/>
              <a:t>, ал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реттілігі</a:t>
            </a:r>
            <a:r>
              <a:rPr lang="ru-RU" dirty="0"/>
              <a:t> нуклеин қышқылының </a:t>
            </a:r>
            <a:r>
              <a:rPr lang="ru-RU" b="1" dirty="0" err="1"/>
              <a:t>бірінші</a:t>
            </a:r>
            <a:r>
              <a:rPr lang="ru-RU" b="1" dirty="0"/>
              <a:t> </a:t>
            </a:r>
            <a:r>
              <a:rPr lang="ru-RU" b="1" dirty="0" err="1"/>
              <a:t>реттік</a:t>
            </a:r>
            <a:r>
              <a:rPr lang="ru-RU" b="1" dirty="0"/>
              <a:t> </a:t>
            </a:r>
            <a:r>
              <a:rPr lang="ru-RU" b="1" dirty="0" err="1"/>
              <a:t>құрылымы</a:t>
            </a:r>
            <a:r>
              <a:rPr lang="ru-RU" b="1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xmlns="" id="{E0F6F1D0-403A-429C-A1AE-E290968A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69" y="612844"/>
            <a:ext cx="91184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cs typeface="Times New Roman" panose="02020603050405020304" pitchFamily="18" charset="0"/>
              </a:rPr>
              <a:t>Чаргафф</a:t>
            </a:r>
            <a:r>
              <a:rPr lang="ru-RU" altLang="ru-RU" sz="2400" b="1" dirty="0"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cs typeface="Times New Roman" panose="02020603050405020304" pitchFamily="18" charset="0"/>
              </a:rPr>
              <a:t>ережелері</a:t>
            </a:r>
            <a:r>
              <a:rPr lang="ru-RU" altLang="ru-RU" sz="2400" b="1" dirty="0">
                <a:cs typeface="Times New Roman" panose="02020603050405020304" pitchFamily="18" charset="0"/>
              </a:rPr>
              <a:t> – </a:t>
            </a:r>
            <a:r>
              <a:rPr lang="ru-RU" altLang="ru-RU" sz="2400" dirty="0">
                <a:cs typeface="Times New Roman" panose="02020603050405020304" pitchFamily="18" charset="0"/>
              </a:rPr>
              <a:t>ДНҚ-</a:t>
            </a:r>
            <a:r>
              <a:rPr lang="ru-RU" altLang="ru-RU" sz="2400" dirty="0" err="1">
                <a:cs typeface="Times New Roman" panose="02020603050405020304" pitchFamily="18" charset="0"/>
              </a:rPr>
              <a:t>дағы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азотты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негіздердің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әртүрлі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типтері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арасындағы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сандық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қатынастарды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сипаттайтын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эмпирикалық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анықталған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ережелер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жүйесі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cs typeface="Times New Roman" panose="02020603050405020304" pitchFamily="18" charset="0"/>
              </a:rPr>
              <a:t>Чаргафф</a:t>
            </a:r>
            <a:r>
              <a:rPr lang="ru-RU" altLang="ru-RU" sz="2400" b="1" dirty="0"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cs typeface="Times New Roman" panose="02020603050405020304" pitchFamily="18" charset="0"/>
              </a:rPr>
              <a:t>ережелері</a:t>
            </a:r>
            <a:r>
              <a:rPr lang="ru-RU" altLang="ru-RU" sz="2400" dirty="0">
                <a:cs typeface="Times New Roman" panose="02020603050405020304" pitchFamily="18" charset="0"/>
              </a:rPr>
              <a:t> 1949-1951 </a:t>
            </a:r>
            <a:r>
              <a:rPr lang="ru-RU" altLang="ru-RU" sz="2400" dirty="0" err="1">
                <a:cs typeface="Times New Roman" panose="02020603050405020304" pitchFamily="18" charset="0"/>
              </a:rPr>
              <a:t>жж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Биохимик </a:t>
            </a:r>
            <a:r>
              <a:rPr lang="ru-RU" altLang="ru-RU" sz="2400" dirty="0">
                <a:cs typeface="Times New Roman" panose="02020603050405020304" pitchFamily="18" charset="0"/>
              </a:rPr>
              <a:t>Эрвин </a:t>
            </a:r>
            <a:r>
              <a:rPr lang="ru-RU" altLang="ru-RU" sz="2400" dirty="0" err="1">
                <a:cs typeface="Times New Roman" panose="02020603050405020304" pitchFamily="18" charset="0"/>
              </a:rPr>
              <a:t>Чаргафф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тобының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жұмысының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нәтижесінде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тұжырымдалған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cs typeface="Times New Roman" panose="02020603050405020304" pitchFamily="18" charset="0"/>
              </a:rPr>
              <a:t>Чаргафф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тобының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жұмысына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дейін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Левиннің</a:t>
            </a:r>
            <a:r>
              <a:rPr lang="ru-RU" altLang="ru-RU" sz="2400" dirty="0">
                <a:cs typeface="Times New Roman" panose="02020603050405020304" pitchFamily="18" charset="0"/>
              </a:rPr>
              <a:t> «ДНҚ-</a:t>
            </a:r>
            <a:r>
              <a:rPr lang="ru-RU" altLang="ru-RU" sz="2400" dirty="0" err="1">
                <a:cs typeface="Times New Roman" panose="02020603050405020304" pitchFamily="18" charset="0"/>
              </a:rPr>
              <a:t>ның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тетрануклеотидтік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құрылымы</a:t>
            </a:r>
            <a:r>
              <a:rPr lang="ru-RU" altLang="ru-RU" sz="2400" dirty="0">
                <a:cs typeface="Times New Roman" panose="02020603050405020304" pitchFamily="18" charset="0"/>
              </a:rPr>
              <a:t>» </a:t>
            </a:r>
            <a:r>
              <a:rPr lang="ru-RU" altLang="ru-RU" sz="2400" dirty="0" err="1">
                <a:cs typeface="Times New Roman" panose="02020603050405020304" pitchFamily="18" charset="0"/>
              </a:rPr>
              <a:t>деп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аталатын</a:t>
            </a:r>
            <a:r>
              <a:rPr lang="ru-RU" altLang="ru-RU" sz="2400" dirty="0">
                <a:cs typeface="Times New Roman" panose="02020603050405020304" pitchFamily="18" charset="0"/>
              </a:rPr>
              <a:t> теория басым </a:t>
            </a:r>
            <a:r>
              <a:rPr lang="ru-RU" altLang="ru-RU" sz="2400" dirty="0" err="1">
                <a:cs typeface="Times New Roman" panose="02020603050405020304" pitchFamily="18" charset="0"/>
              </a:rPr>
              <a:t>болды</a:t>
            </a:r>
            <a:r>
              <a:rPr lang="ru-RU" altLang="ru-RU" sz="2400" dirty="0"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cs typeface="Times New Roman" panose="02020603050405020304" pitchFamily="18" charset="0"/>
              </a:rPr>
              <a:t>оған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сәйкес</a:t>
            </a:r>
            <a:r>
              <a:rPr lang="ru-RU" altLang="ru-RU" sz="2400" dirty="0">
                <a:cs typeface="Times New Roman" panose="02020603050405020304" pitchFamily="18" charset="0"/>
              </a:rPr>
              <a:t> ДНҚ </a:t>
            </a:r>
            <a:r>
              <a:rPr lang="ru-RU" altLang="ru-RU" sz="2400" dirty="0" err="1">
                <a:cs typeface="Times New Roman" panose="02020603050405020304" pitchFamily="18" charset="0"/>
              </a:rPr>
              <a:t>төрт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түрлі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азотты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негіздердің</a:t>
            </a:r>
            <a:r>
              <a:rPr lang="ru-RU" altLang="ru-RU" sz="2400" dirty="0">
                <a:cs typeface="Times New Roman" panose="02020603050405020304" pitchFamily="18" charset="0"/>
              </a:rPr>
              <a:t> (аденин, тимин, гуанин </a:t>
            </a:r>
            <a:r>
              <a:rPr lang="ru-RU" altLang="ru-RU" sz="2400" dirty="0" err="1">
                <a:cs typeface="Times New Roman" panose="02020603050405020304" pitchFamily="18" charset="0"/>
              </a:rPr>
              <a:t>және</a:t>
            </a:r>
            <a:r>
              <a:rPr lang="ru-RU" altLang="ru-RU" sz="2400" dirty="0">
                <a:cs typeface="Times New Roman" panose="02020603050405020304" pitchFamily="18" charset="0"/>
              </a:rPr>
              <a:t> цитозин) </a:t>
            </a:r>
            <a:r>
              <a:rPr lang="ru-RU" altLang="ru-RU" sz="2400" dirty="0" err="1">
                <a:cs typeface="Times New Roman" panose="02020603050405020304" pitchFamily="18" charset="0"/>
              </a:rPr>
              <a:t>қайталанатын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блоктарынан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тұрады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cs typeface="Times New Roman" panose="02020603050405020304" pitchFamily="18" charset="0"/>
              </a:rPr>
              <a:t>Чаргафф</a:t>
            </a:r>
            <a:r>
              <a:rPr lang="ru-RU" altLang="ru-RU" sz="2400" dirty="0">
                <a:cs typeface="Times New Roman" panose="02020603050405020304" pitchFamily="18" charset="0"/>
              </a:rPr>
              <a:t> пен </a:t>
            </a:r>
            <a:r>
              <a:rPr lang="ru-RU" altLang="ru-RU" sz="2400" dirty="0" err="1">
                <a:cs typeface="Times New Roman" panose="02020603050405020304" pitchFamily="18" charset="0"/>
              </a:rPr>
              <a:t>әріптестер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қағаз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хроматографиясының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көмегімен</a:t>
            </a:r>
            <a:r>
              <a:rPr lang="ru-RU" altLang="ru-RU" sz="2400" dirty="0">
                <a:cs typeface="Times New Roman" panose="02020603050405020304" pitchFamily="18" charset="0"/>
              </a:rPr>
              <a:t> ДНҚ </a:t>
            </a:r>
            <a:r>
              <a:rPr lang="ru-RU" altLang="ru-RU" sz="2400" dirty="0" err="1">
                <a:cs typeface="Times New Roman" panose="02020603050405020304" pitchFamily="18" charset="0"/>
              </a:rPr>
              <a:t>нуклеотидтерін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бөліп</a:t>
            </a:r>
            <a:r>
              <a:rPr lang="ru-RU" altLang="ru-RU" sz="2400" dirty="0"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cs typeface="Times New Roman" panose="02020603050405020304" pitchFamily="18" charset="0"/>
              </a:rPr>
              <a:t>нуклеотидтердің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әртүрлі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түрлерінің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нақты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сандық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қатынасын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анықтай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алды</a:t>
            </a:r>
            <a:r>
              <a:rPr lang="ru-RU" altLang="ru-RU" sz="2400" dirty="0"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cs typeface="Times New Roman" panose="02020603050405020304" pitchFamily="18" charset="0"/>
              </a:rPr>
              <a:t>Олар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Левиннің</a:t>
            </a:r>
            <a:r>
              <a:rPr lang="ru-RU" altLang="ru-RU" sz="2400" dirty="0">
                <a:cs typeface="Times New Roman" panose="02020603050405020304" pitchFamily="18" charset="0"/>
              </a:rPr>
              <a:t> «</a:t>
            </a:r>
            <a:r>
              <a:rPr lang="ru-RU" altLang="ru-RU" sz="2400" dirty="0" err="1">
                <a:cs typeface="Times New Roman" panose="02020603050405020304" pitchFamily="18" charset="0"/>
              </a:rPr>
              <a:t>тетрануклеотидтік</a:t>
            </a:r>
            <a:r>
              <a:rPr lang="ru-RU" altLang="ru-RU" sz="2400" dirty="0">
                <a:cs typeface="Times New Roman" panose="02020603050405020304" pitchFamily="18" charset="0"/>
              </a:rPr>
              <a:t>» </a:t>
            </a:r>
            <a:r>
              <a:rPr lang="ru-RU" altLang="ru-RU" sz="2400" dirty="0" err="1">
                <a:cs typeface="Times New Roman" panose="02020603050405020304" pitchFamily="18" charset="0"/>
              </a:rPr>
              <a:t>теориясына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сай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барлық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төрт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негіз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тең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пропорцияда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ұсынылған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жағдайда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күтілетін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эквимолярларлы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қатынастан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айтарлықтай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cs typeface="Times New Roman" panose="02020603050405020304" pitchFamily="18" charset="0"/>
              </a:rPr>
              <a:t>ерекшеленді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  <a:r>
              <a:rPr lang="ru-RU" altLang="ru-RU" sz="2400" b="1" dirty="0">
                <a:cs typeface="Times New Roman" panose="02020603050405020304" pitchFamily="18" charset="0"/>
              </a:rPr>
              <a:t> 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>
            <a:extLst>
              <a:ext uri="{FF2B5EF4-FFF2-40B4-BE49-F238E27FC236}">
                <a16:creationId xmlns:a16="http://schemas.microsoft.com/office/drawing/2014/main" xmlns="" id="{967F51C5-EDF6-40C7-8C2A-57315FE4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1001712"/>
            <a:ext cx="336073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3">
            <a:extLst>
              <a:ext uri="{FF2B5EF4-FFF2-40B4-BE49-F238E27FC236}">
                <a16:creationId xmlns:a16="http://schemas.microsoft.com/office/drawing/2014/main" xmlns="" id="{D39046BB-76EC-4CE4-9270-3571F35CD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196850"/>
            <a:ext cx="564673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Аденин </a:t>
            </a:r>
            <a:r>
              <a:rPr lang="ru-RU" altLang="ru-RU" sz="1800" dirty="0" err="1">
                <a:latin typeface="Arial" panose="020B0604020202020204" pitchFamily="34" charset="0"/>
              </a:rPr>
              <a:t>мөлшері</a:t>
            </a:r>
            <a:r>
              <a:rPr lang="ru-RU" altLang="ru-RU" sz="1800" dirty="0">
                <a:latin typeface="Arial" panose="020B0604020202020204" pitchFamily="34" charset="0"/>
              </a:rPr>
              <a:t> тимин </a:t>
            </a:r>
            <a:r>
              <a:rPr lang="ru-RU" altLang="ru-RU" sz="1800" dirty="0" err="1">
                <a:latin typeface="Arial" panose="020B0604020202020204" pitchFamily="34" charset="0"/>
              </a:rPr>
              <a:t>мөлшеріне</a:t>
            </a:r>
            <a:r>
              <a:rPr lang="ru-RU" altLang="ru-RU" sz="1800" dirty="0">
                <a:latin typeface="Arial" panose="020B0604020202020204" pitchFamily="34" charset="0"/>
              </a:rPr>
              <a:t>, ал гуанин цитозин </a:t>
            </a:r>
            <a:r>
              <a:rPr lang="ru-RU" altLang="ru-RU" sz="1800" dirty="0" err="1">
                <a:latin typeface="Arial" panose="020B0604020202020204" pitchFamily="34" charset="0"/>
              </a:rPr>
              <a:t>мөлшеріне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тең</a:t>
            </a:r>
            <a:r>
              <a:rPr lang="ru-RU" altLang="ru-RU" sz="1800" dirty="0">
                <a:latin typeface="Arial" panose="020B0604020202020204" pitchFamily="34" charset="0"/>
              </a:rPr>
              <a:t>: </a:t>
            </a:r>
            <a:r>
              <a:rPr lang="en-US" altLang="ru-RU" sz="1800" dirty="0">
                <a:latin typeface="Arial" panose="020B0604020202020204" pitchFamily="34" charset="0"/>
              </a:rPr>
              <a:t>A=T, G=C.</a:t>
            </a:r>
            <a:endParaRPr lang="kk-KZ" altLang="ru-RU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Arial" panose="020B0604020202020204" pitchFamily="34" charset="0"/>
              </a:rPr>
              <a:t>Пуриндердің</a:t>
            </a:r>
            <a:r>
              <a:rPr lang="ru-RU" altLang="ru-RU" sz="1800" dirty="0">
                <a:latin typeface="Arial" panose="020B0604020202020204" pitchFamily="34" charset="0"/>
              </a:rPr>
              <a:t> саны </a:t>
            </a:r>
            <a:r>
              <a:rPr lang="ru-RU" altLang="ru-RU" sz="1800" dirty="0" err="1">
                <a:latin typeface="Arial" panose="020B0604020202020204" pitchFamily="34" charset="0"/>
              </a:rPr>
              <a:t>пиримидиндер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санына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тең</a:t>
            </a:r>
            <a:r>
              <a:rPr lang="ru-RU" altLang="ru-RU" sz="1800" dirty="0">
                <a:latin typeface="Arial" panose="020B0604020202020204" pitchFamily="34" charset="0"/>
              </a:rPr>
              <a:t>: </a:t>
            </a:r>
            <a:r>
              <a:rPr lang="en-US" altLang="ru-RU" sz="1800" dirty="0">
                <a:latin typeface="Arial" panose="020B0604020202020204" pitchFamily="34" charset="0"/>
              </a:rPr>
              <a:t>A+G=T+C.</a:t>
            </a:r>
            <a:endParaRPr lang="kk-KZ" altLang="ru-RU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6-</a:t>
            </a:r>
            <a:r>
              <a:rPr lang="ru-RU" altLang="ru-RU" sz="1800" dirty="0" err="1">
                <a:latin typeface="Arial" panose="020B0604020202020204" pitchFamily="34" charset="0"/>
              </a:rPr>
              <a:t>позициядағы</a:t>
            </a:r>
            <a:r>
              <a:rPr lang="ru-RU" altLang="ru-RU" sz="1800" dirty="0">
                <a:latin typeface="Arial" panose="020B0604020202020204" pitchFamily="34" charset="0"/>
              </a:rPr>
              <a:t> амин </a:t>
            </a:r>
            <a:r>
              <a:rPr lang="ru-RU" altLang="ru-RU" sz="1800" dirty="0" err="1">
                <a:latin typeface="Arial" panose="020B0604020202020204" pitchFamily="34" charset="0"/>
              </a:rPr>
              <a:t>топтары</a:t>
            </a:r>
            <a:r>
              <a:rPr lang="ru-RU" altLang="ru-RU" sz="1800" dirty="0">
                <a:latin typeface="Arial" panose="020B0604020202020204" pitchFamily="34" charset="0"/>
              </a:rPr>
              <a:t> бар </a:t>
            </a:r>
            <a:r>
              <a:rPr lang="ru-RU" altLang="ru-RU" sz="1800" dirty="0" err="1">
                <a:latin typeface="Arial" panose="020B0604020202020204" pitchFamily="34" charset="0"/>
              </a:rPr>
              <a:t>негіздер</a:t>
            </a:r>
            <a:r>
              <a:rPr lang="ru-RU" altLang="ru-RU" sz="1800" dirty="0">
                <a:latin typeface="Arial" panose="020B0604020202020204" pitchFamily="34" charset="0"/>
              </a:rPr>
              <a:t> саны 6-позициядағы </a:t>
            </a:r>
            <a:r>
              <a:rPr lang="ru-RU" altLang="ru-RU" sz="1800" dirty="0" err="1">
                <a:latin typeface="Arial" panose="020B0604020202020204" pitchFamily="34" charset="0"/>
              </a:rPr>
              <a:t>кето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топтары</a:t>
            </a:r>
            <a:r>
              <a:rPr lang="ru-RU" altLang="ru-RU" sz="1800" dirty="0">
                <a:latin typeface="Arial" panose="020B0604020202020204" pitchFamily="34" charset="0"/>
              </a:rPr>
              <a:t> бар </a:t>
            </a:r>
            <a:r>
              <a:rPr lang="ru-RU" altLang="ru-RU" sz="1800" dirty="0" err="1">
                <a:latin typeface="Arial" panose="020B0604020202020204" pitchFamily="34" charset="0"/>
              </a:rPr>
              <a:t>негіздер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санына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тең</a:t>
            </a:r>
            <a:r>
              <a:rPr lang="ru-RU" altLang="ru-RU" sz="1800" dirty="0">
                <a:latin typeface="Arial" panose="020B0604020202020204" pitchFamily="34" charset="0"/>
              </a:rPr>
              <a:t>: </a:t>
            </a:r>
            <a:r>
              <a:rPr lang="en-US" altLang="ru-RU" sz="1800" dirty="0">
                <a:latin typeface="Arial" panose="020B0604020202020204" pitchFamily="34" charset="0"/>
              </a:rPr>
              <a:t>A+C=T+G.</a:t>
            </a:r>
            <a:endParaRPr lang="kk-KZ" altLang="ru-RU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Arial" panose="020B0604020202020204" pitchFamily="34" charset="0"/>
              </a:rPr>
              <a:t>Сонымен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қатар</a:t>
            </a:r>
            <a:r>
              <a:rPr lang="ru-RU" altLang="ru-RU" sz="1800" dirty="0">
                <a:latin typeface="Arial" panose="020B0604020202020204" pitchFamily="34" charset="0"/>
              </a:rPr>
              <a:t> (</a:t>
            </a:r>
            <a:r>
              <a:rPr lang="en-US" altLang="ru-RU" sz="1800" dirty="0">
                <a:latin typeface="Arial" panose="020B0604020202020204" pitchFamily="34" charset="0"/>
              </a:rPr>
              <a:t>A+T):(G+C) </a:t>
            </a:r>
            <a:r>
              <a:rPr lang="ru-RU" altLang="ru-RU" sz="1800" dirty="0" err="1">
                <a:latin typeface="Arial" panose="020B0604020202020204" pitchFamily="34" charset="0"/>
              </a:rPr>
              <a:t>қатынасы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әртүрлі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түрлердің</a:t>
            </a:r>
            <a:r>
              <a:rPr lang="ru-RU" altLang="ru-RU" sz="1800" dirty="0">
                <a:latin typeface="Arial" panose="020B0604020202020204" pitchFamily="34" charset="0"/>
              </a:rPr>
              <a:t> ДНҚ-</a:t>
            </a:r>
            <a:r>
              <a:rPr lang="ru-RU" altLang="ru-RU" sz="1800" dirty="0" err="1">
                <a:latin typeface="Arial" panose="020B0604020202020204" pitchFamily="34" charset="0"/>
              </a:rPr>
              <a:t>сында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әртүрлі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болуы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мүмкін</a:t>
            </a:r>
            <a:r>
              <a:rPr lang="ru-RU" altLang="ru-RU" sz="1800" dirty="0">
                <a:latin typeface="Arial" panose="020B0604020202020204" pitchFamily="34" charset="0"/>
              </a:rPr>
              <a:t>. </a:t>
            </a:r>
            <a:r>
              <a:rPr lang="ru-RU" altLang="ru-RU" sz="1800" dirty="0" err="1">
                <a:latin typeface="Arial" panose="020B0604020202020204" pitchFamily="34" charset="0"/>
              </a:rPr>
              <a:t>Кейбіреулерінде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</a:rPr>
              <a:t>AT </a:t>
            </a:r>
            <a:r>
              <a:rPr lang="ru-RU" altLang="ru-RU" sz="1800" dirty="0" err="1">
                <a:latin typeface="Arial" panose="020B0604020202020204" pitchFamily="34" charset="0"/>
              </a:rPr>
              <a:t>жұптары</a:t>
            </a:r>
            <a:r>
              <a:rPr lang="ru-RU" altLang="ru-RU" sz="1800" dirty="0">
                <a:latin typeface="Arial" panose="020B0604020202020204" pitchFamily="34" charset="0"/>
              </a:rPr>
              <a:t> басым, </a:t>
            </a:r>
            <a:r>
              <a:rPr lang="ru-RU" altLang="ru-RU" sz="1800" dirty="0" err="1">
                <a:latin typeface="Arial" panose="020B0604020202020204" pitchFamily="34" charset="0"/>
              </a:rPr>
              <a:t>басқаларында</a:t>
            </a:r>
            <a:r>
              <a:rPr lang="ru-RU" altLang="ru-RU" sz="1800" dirty="0">
                <a:latin typeface="Arial" panose="020B0604020202020204" pitchFamily="34" charset="0"/>
              </a:rPr>
              <a:t> - </a:t>
            </a:r>
            <a:r>
              <a:rPr lang="en-US" altLang="ru-RU" sz="1800" dirty="0">
                <a:latin typeface="Arial" panose="020B0604020202020204" pitchFamily="34" charset="0"/>
              </a:rPr>
              <a:t>GC.</a:t>
            </a:r>
            <a:endParaRPr lang="kk-KZ" altLang="ru-RU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Arial" panose="020B0604020202020204" pitchFamily="34" charset="0"/>
              </a:rPr>
              <a:t>Чаргафф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ережелері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рентгеноструктуралық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талдау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деректерімен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бірге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Дж.Уотсон</a:t>
            </a:r>
            <a:r>
              <a:rPr lang="ru-RU" altLang="ru-RU" sz="1800" dirty="0">
                <a:latin typeface="Arial" panose="020B0604020202020204" pitchFamily="34" charset="0"/>
              </a:rPr>
              <a:t> мен Фрэнсис </a:t>
            </a:r>
            <a:r>
              <a:rPr lang="ru-RU" altLang="ru-RU" sz="1800" dirty="0" err="1">
                <a:latin typeface="Arial" panose="020B0604020202020204" pitchFamily="34" charset="0"/>
              </a:rPr>
              <a:t>КриктіңДНҚ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құрылымын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құрастыруында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шешуші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рөл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атқарды</a:t>
            </a:r>
            <a:r>
              <a:rPr lang="ru-RU" altLang="ru-RU" sz="1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1968 </a:t>
            </a:r>
            <a:r>
              <a:rPr lang="ru-RU" altLang="ru-RU" sz="1800" dirty="0" err="1">
                <a:latin typeface="Arial" panose="020B0604020202020204" pitchFamily="34" charset="0"/>
              </a:rPr>
              <a:t>жылы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Чаргафф</a:t>
            </a:r>
            <a:r>
              <a:rPr lang="ru-RU" altLang="ru-RU" sz="1800" dirty="0">
                <a:latin typeface="Arial" panose="020B0604020202020204" pitchFamily="34" charset="0"/>
              </a:rPr>
              <a:t> ДНҚ </a:t>
            </a:r>
            <a:r>
              <a:rPr lang="ru-RU" altLang="ru-RU" sz="1800" dirty="0" err="1">
                <a:latin typeface="Arial" panose="020B0604020202020204" pitchFamily="34" charset="0"/>
              </a:rPr>
              <a:t>тізбегінің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әрқайсысында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адениннің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мөлшері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тиминнің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мөлшеріне</a:t>
            </a:r>
            <a:r>
              <a:rPr lang="ru-RU" altLang="ru-RU" sz="1800" dirty="0">
                <a:latin typeface="Arial" panose="020B0604020202020204" pitchFamily="34" charset="0"/>
              </a:rPr>
              <a:t>, ал </a:t>
            </a:r>
            <a:r>
              <a:rPr lang="ru-RU" altLang="ru-RU" sz="1800" dirty="0" err="1">
                <a:latin typeface="Arial" panose="020B0604020202020204" pitchFamily="34" charset="0"/>
              </a:rPr>
              <a:t>гуаниннің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шамамен</a:t>
            </a:r>
            <a:r>
              <a:rPr lang="ru-RU" altLang="ru-RU" sz="1800" dirty="0">
                <a:latin typeface="Arial" panose="020B0604020202020204" pitchFamily="34" charset="0"/>
              </a:rPr>
              <a:t> цитозин </a:t>
            </a:r>
            <a:r>
              <a:rPr lang="ru-RU" altLang="ru-RU" sz="1800" dirty="0" err="1">
                <a:latin typeface="Arial" panose="020B0604020202020204" pitchFamily="34" charset="0"/>
              </a:rPr>
              <a:t>мөлшеріне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тең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болатынын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анықтады</a:t>
            </a:r>
            <a:r>
              <a:rPr lang="ru-RU" altLang="ru-RU" sz="1800" dirty="0">
                <a:latin typeface="Arial" panose="020B0604020202020204" pitchFamily="34" charset="0"/>
              </a:rPr>
              <a:t>: </a:t>
            </a:r>
            <a:r>
              <a:rPr lang="en-US" altLang="ru-RU" sz="1800" dirty="0">
                <a:latin typeface="Arial" panose="020B0604020202020204" pitchFamily="34" charset="0"/>
              </a:rPr>
              <a:t>A~T, G~C. </a:t>
            </a:r>
            <a:endParaRPr lang="kk-KZ" altLang="ru-RU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1990 </a:t>
            </a:r>
            <a:r>
              <a:rPr lang="ru-RU" altLang="ru-RU" sz="1800" dirty="0" err="1">
                <a:latin typeface="Arial" panose="020B0604020202020204" pitchFamily="34" charset="0"/>
              </a:rPr>
              <a:t>жылдары</a:t>
            </a:r>
            <a:r>
              <a:rPr lang="ru-RU" altLang="ru-RU" sz="1800" dirty="0">
                <a:latin typeface="Arial" panose="020B0604020202020204" pitchFamily="34" charset="0"/>
              </a:rPr>
              <a:t> ДНҚ </a:t>
            </a:r>
            <a:r>
              <a:rPr lang="ru-RU" altLang="ru-RU" sz="1800" dirty="0" err="1">
                <a:latin typeface="Arial" panose="020B0604020202020204" pitchFamily="34" charset="0"/>
              </a:rPr>
              <a:t>секвенирлеу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технологиясының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дамуымен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бұл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ереже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latin typeface="Arial" panose="020B0604020202020204" pitchFamily="34" charset="0"/>
              </a:rPr>
              <a:t>расталды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A74472-3417-4AA5-8432-2CA6D3526C35}"/>
              </a:ext>
            </a:extLst>
          </p:cNvPr>
          <p:cNvSpPr/>
          <p:nvPr/>
        </p:nvSpPr>
        <p:spPr>
          <a:xfrm>
            <a:off x="1637477" y="196850"/>
            <a:ext cx="221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err="1">
                <a:cs typeface="Times New Roman" panose="02020603050405020304" pitchFamily="18" charset="0"/>
              </a:rPr>
              <a:t>Чаргафф</a:t>
            </a:r>
            <a:r>
              <a:rPr lang="ru-RU" altLang="ru-RU" b="1" dirty="0"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cs typeface="Times New Roman" panose="02020603050405020304" pitchFamily="18" charset="0"/>
              </a:rPr>
              <a:t>ережелері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xmlns="" id="{A100F879-0951-447A-9D66-62545EC5D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418" y="602283"/>
            <a:ext cx="929757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Нуклеин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қышқылдарының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үш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маңызды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қызметі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бар: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генетикалық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ақпаратты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сақтау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тасымалдау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және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жүзеге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асыру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Бұлардан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басқа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олар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басқа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да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қызметтерді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атқарады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мысалы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белгілі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бір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химиялық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реакциялардың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катализіне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қатысады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генетикалық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ақпараттың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жүзеге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асуын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реттейді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құрылымдық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қызметтерді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орындайды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және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т.б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Көптеген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организмдерде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(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эукариоттар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прокариоттар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кейбір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вирустар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)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генетикалық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ақпаратты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сақтаушы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рөлін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қос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тізбекті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ДНҚ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атқарады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Кейбір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вирустарда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ғана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генетикалық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ақпараттың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сақтаушысы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бір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тізбекті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ДНҚ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немесе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бір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тізбекті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сонымен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қатар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екі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тізбекті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РНҚ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болып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444444"/>
                </a:solidFill>
                <a:cs typeface="Times New Roman" panose="02020603050405020304" pitchFamily="18" charset="0"/>
              </a:rPr>
              <a:t>табылады</a:t>
            </a:r>
            <a:r>
              <a:rPr lang="ru-RU" altLang="ru-RU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.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Ð°ÑÑÐ¸Ð½ÐºÐ¸ Ð¿Ð¾ Ð·Ð°Ð¿ÑÐ¾ÑÑ ÑÐµÐ½ÑÑÐ°Ð»ÑÐ½Ð°Ñ Ð´Ð¾Ð³Ð¼Ð° Ð¼Ð¾Ð»ÐµÐºÑÐ»ÑÑÐ½Ð¾Ð¹ Ð±Ð¸Ð¾Ð»Ð¾Ð³Ð¸Ð¸">
            <a:extLst>
              <a:ext uri="{FF2B5EF4-FFF2-40B4-BE49-F238E27FC236}">
                <a16:creationId xmlns:a16="http://schemas.microsoft.com/office/drawing/2014/main" xmlns="" id="{83B7B5AB-82D3-4F55-9094-C36891EB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60350"/>
            <a:ext cx="797877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>
            <a:extLst>
              <a:ext uri="{FF2B5EF4-FFF2-40B4-BE49-F238E27FC236}">
                <a16:creationId xmlns:a16="http://schemas.microsoft.com/office/drawing/2014/main" xmlns="" id="{C2DB96D5-783B-4280-98CE-F6EDEC73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359525"/>
            <a:ext cx="228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800" b="1"/>
              <a:t>1958. Френсис Крик</a:t>
            </a:r>
            <a:endParaRPr lang="ru-RU" altLang="ru-RU" sz="18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61BC6B45-D319-4B2C-9F3C-B9A1881D6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404813"/>
          </a:xfrm>
        </p:spPr>
        <p:txBody>
          <a:bodyPr/>
          <a:lstStyle/>
          <a:p>
            <a:r>
              <a:rPr lang="ru-RU" altLang="ru-RU" sz="1800" b="1" i="1" u="sng"/>
              <a:t>РОЛЬ НУКЛЕОТИДОВ В ОБМЕНЕ ВЕЩЕСТВ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4CC1E8ED-6199-4AC4-AEA1-AC713C36B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333376"/>
            <a:ext cx="9144000" cy="6696075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Нуклеотиды используются для построения нуклеиновых кислот.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Выполняют важную роль в регуляции обмена веществ и энергии в различных органах и тканях.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Отдельные нуклеотиды входят в состав трех основных коферментов – НАД, ФАД, </a:t>
            </a:r>
            <a:r>
              <a:rPr lang="ru-RU" altLang="ru-RU" sz="1600" b="1" dirty="0" err="1"/>
              <a:t>КоА</a:t>
            </a:r>
            <a:r>
              <a:rPr lang="ru-RU" altLang="ru-RU" sz="1600" b="1" dirty="0"/>
              <a:t> – </a:t>
            </a:r>
            <a:r>
              <a:rPr lang="en-US" altLang="ru-RU" sz="1600" b="1" dirty="0"/>
              <a:t>SH</a:t>
            </a:r>
            <a:r>
              <a:rPr lang="ru-RU" altLang="ru-RU" sz="1600" b="1" dirty="0"/>
              <a:t>. Эти коферменты участвуют в превращениях углеводов, жиров, аминокислот и других веществ, а также в окислительно-восстановительных реакциях, связанных с </a:t>
            </a:r>
            <a:r>
              <a:rPr lang="ru-RU" altLang="ru-RU" sz="1600" b="1" dirty="0" err="1"/>
              <a:t>энергообразованием</a:t>
            </a:r>
            <a:r>
              <a:rPr lang="ru-RU" altLang="ru-RU" sz="1600" b="1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Такие нуклеотиды, как АТФ, АДФ и др. являются универсальным источником энергии в организме.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Молекулы циклических нуклеотидов являются универсальными регуляторами обмена веществ.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 err="1"/>
              <a:t>Дезоксинуклеозидтрифосфаты</a:t>
            </a:r>
            <a:r>
              <a:rPr lang="ru-RU" altLang="ru-RU" sz="1600" b="1" dirty="0"/>
              <a:t> (</a:t>
            </a:r>
            <a:r>
              <a:rPr lang="ru-RU" altLang="ru-RU" sz="1600" b="1" dirty="0" err="1"/>
              <a:t>дАТФ</a:t>
            </a:r>
            <a:r>
              <a:rPr lang="ru-RU" altLang="ru-RU" sz="1600" b="1" dirty="0"/>
              <a:t>, </a:t>
            </a:r>
            <a:r>
              <a:rPr lang="ru-RU" altLang="ru-RU" sz="1600" b="1" dirty="0" err="1"/>
              <a:t>дГТФ</a:t>
            </a:r>
            <a:r>
              <a:rPr lang="ru-RU" altLang="ru-RU" sz="1600" b="1" dirty="0"/>
              <a:t>, </a:t>
            </a:r>
            <a:r>
              <a:rPr lang="ru-RU" altLang="ru-RU" sz="1600" b="1" dirty="0" err="1"/>
              <a:t>дЦТФ</a:t>
            </a:r>
            <a:r>
              <a:rPr lang="ru-RU" altLang="ru-RU" sz="1600" b="1" dirty="0"/>
              <a:t>, </a:t>
            </a:r>
            <a:r>
              <a:rPr lang="ru-RU" altLang="ru-RU" sz="1600" b="1" dirty="0" err="1"/>
              <a:t>дТТФ</a:t>
            </a:r>
            <a:r>
              <a:rPr lang="ru-RU" altLang="ru-RU" sz="1600" b="1" dirty="0"/>
              <a:t>) используются в синтезе ДНК.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 err="1"/>
              <a:t>Рибонуклеозидтрифосфаты</a:t>
            </a:r>
            <a:r>
              <a:rPr lang="ru-RU" altLang="ru-RU" sz="1600" b="1" dirty="0"/>
              <a:t> являются «строительными блоками» для синтеза РНК.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АТФ выполняет роль донора энергии в синтезе биологических молекул.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АТФ является донором </a:t>
            </a:r>
            <a:r>
              <a:rPr lang="ru-RU" altLang="ru-RU" sz="1600" b="1" dirty="0" err="1"/>
              <a:t>фосфорильных</a:t>
            </a:r>
            <a:r>
              <a:rPr lang="ru-RU" altLang="ru-RU" sz="1600" b="1" dirty="0"/>
              <a:t> групп в </a:t>
            </a:r>
            <a:r>
              <a:rPr lang="ru-RU" altLang="ru-RU" sz="1600" b="1" dirty="0" err="1"/>
              <a:t>фосфотрансферазных</a:t>
            </a:r>
            <a:r>
              <a:rPr lang="ru-RU" altLang="ru-RU" sz="1600" b="1" dirty="0"/>
              <a:t> реакциях.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АТФ принимает участие в синтезе нуклеотидных коферментов.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УТФ является коферментом в синтезе сложных углеводов.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/>
              <a:t>ЦТФ является непременным участником синтеза </a:t>
            </a:r>
            <a:r>
              <a:rPr lang="ru-RU" altLang="ru-RU" sz="1600" b="1" dirty="0" err="1"/>
              <a:t>фосфатидов</a:t>
            </a:r>
            <a:r>
              <a:rPr lang="ru-RU" altLang="ru-RU" sz="1600" b="1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1600" b="1" dirty="0" err="1"/>
              <a:t>цАМФ</a:t>
            </a:r>
            <a:r>
              <a:rPr lang="ru-RU" altLang="ru-RU" sz="1600" b="1" dirty="0"/>
              <a:t> и </a:t>
            </a:r>
            <a:r>
              <a:rPr lang="ru-RU" altLang="ru-RU" sz="1600" b="1" dirty="0" err="1"/>
              <a:t>цГМФ</a:t>
            </a:r>
            <a:r>
              <a:rPr lang="ru-RU" altLang="ru-RU" sz="1600" b="1" dirty="0"/>
              <a:t> являются универсальными регуляторами обмена веществ.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2506D8-94E4-46D1-9F28-EC7FB5FD1EEC}"/>
              </a:ext>
            </a:extLst>
          </p:cNvPr>
          <p:cNvSpPr/>
          <p:nvPr/>
        </p:nvSpPr>
        <p:spPr>
          <a:xfrm>
            <a:off x="1808093" y="427453"/>
            <a:ext cx="83298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defRPr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4 000 000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2 600 000 000 Да,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1,4 мм,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жасушасынан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өлшемдерге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ru-R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Да. </a:t>
            </a:r>
          </a:p>
          <a:p>
            <a:pPr algn="just">
              <a:lnSpc>
                <a:spcPct val="150000"/>
              </a:lnSpc>
              <a:defRPr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ДНҚ-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1 000 000 бет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FCE8D6-3AA1-4EF5-8C2F-67F9B93F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296960"/>
            <a:ext cx="6758609" cy="55023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E85E3A-F342-466D-A9B2-777883E947BE}"/>
              </a:ext>
            </a:extLst>
          </p:cNvPr>
          <p:cNvSpPr/>
          <p:nvPr/>
        </p:nvSpPr>
        <p:spPr>
          <a:xfrm>
            <a:off x="238538" y="58738"/>
            <a:ext cx="11648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Нуклеин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мономерлерден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макромолекулалық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биополимер. </a:t>
            </a:r>
          </a:p>
          <a:p>
            <a:pPr algn="just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Мономер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бірліктері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 3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компоненттен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DNA Homepage -- Nucleic Acid Structures">
            <a:extLst>
              <a:ext uri="{FF2B5EF4-FFF2-40B4-BE49-F238E27FC236}">
                <a16:creationId xmlns:a16="http://schemas.microsoft.com/office/drawing/2014/main" xmlns="" id="{BB043845-045A-4C14-93DF-DB1614E2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98" y="1143101"/>
            <a:ext cx="8633862" cy="58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7DAA0F5-D161-4305-B2DD-0E1B7DC3321C}"/>
              </a:ext>
            </a:extLst>
          </p:cNvPr>
          <p:cNvSpPr/>
          <p:nvPr/>
        </p:nvSpPr>
        <p:spPr>
          <a:xfrm>
            <a:off x="251791" y="216861"/>
            <a:ext cx="11701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 НЕГІЗДЕР 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 бар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гетероциклді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ПУРИН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ПИРИМИДИН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қосылысының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туындылары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>
            <a:extLst>
              <a:ext uri="{FF2B5EF4-FFF2-40B4-BE49-F238E27FC236}">
                <a16:creationId xmlns:a16="http://schemas.microsoft.com/office/drawing/2014/main" xmlns="" id="{AA3A32D1-0F8B-49EA-A9B6-884B57FD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6" y="205063"/>
            <a:ext cx="11873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kk-KZ" altLang="ru-RU" sz="2400" dirty="0"/>
              <a:t>Пуриндік азоттық негіздер екі сақиналы (А және Г)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67FFE4-DFCB-42F4-9AAE-E28E550D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666728"/>
            <a:ext cx="8110329" cy="6127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191013-5DFC-46D6-9F6D-8EF31915E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37" y="531907"/>
            <a:ext cx="8244074" cy="612183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20F371C-E22E-4686-B70D-F1CF43C14165}"/>
              </a:ext>
            </a:extLst>
          </p:cNvPr>
          <p:cNvSpPr/>
          <p:nvPr/>
        </p:nvSpPr>
        <p:spPr>
          <a:xfrm>
            <a:off x="466716" y="70242"/>
            <a:ext cx="11301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kk-KZ" altLang="ru-RU" sz="2400" dirty="0"/>
              <a:t>ПИРИМИДИНДІК АЗОТТЫҚ НЕГІЗДЕР БІР САҚИНАЛЫ БОЛЫП КЕЛЕДІ (Ц, Т ЖӘНЕ У). </a:t>
            </a:r>
            <a:endParaRPr lang="ru-RU" alt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8EAC157-19BE-4AB5-B8A9-B85C2C057248}"/>
              </a:ext>
            </a:extLst>
          </p:cNvPr>
          <p:cNvSpPr/>
          <p:nvPr/>
        </p:nvSpPr>
        <p:spPr>
          <a:xfrm>
            <a:off x="9233876" y="5657671"/>
            <a:ext cx="2888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dirty="0"/>
              <a:t>Урацил  тиминнен метильдік тобының (СН</a:t>
            </a:r>
            <a:r>
              <a:rPr lang="ru-RU" altLang="ru-RU" dirty="0"/>
              <a:t>3)</a:t>
            </a:r>
            <a:r>
              <a:rPr lang="kk-KZ" altLang="ru-RU" dirty="0"/>
              <a:t>  жоқтығымен ерекшеленеді.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73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Oval 101">
            <a:extLst>
              <a:ext uri="{FF2B5EF4-FFF2-40B4-BE49-F238E27FC236}">
                <a16:creationId xmlns:a16="http://schemas.microsoft.com/office/drawing/2014/main" xmlns="" id="{EF583057-0FAB-4D79-9C10-7482A9A2E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33114"/>
            <a:ext cx="762000" cy="457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66" name="Oval 70">
            <a:extLst>
              <a:ext uri="{FF2B5EF4-FFF2-40B4-BE49-F238E27FC236}">
                <a16:creationId xmlns:a16="http://schemas.microsoft.com/office/drawing/2014/main" xmlns="" id="{9D7E494D-4870-43E5-B99C-D5589B6B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348989"/>
            <a:ext cx="609600" cy="457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62" name="Text Box 66">
            <a:extLst>
              <a:ext uri="{FF2B5EF4-FFF2-40B4-BE49-F238E27FC236}">
                <a16:creationId xmlns:a16="http://schemas.microsoft.com/office/drawing/2014/main" xmlns="" id="{0CAE1991-C908-4BAF-91CE-7C541CCB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869814"/>
            <a:ext cx="3352800" cy="8302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600" b="1" i="1">
                <a:solidFill>
                  <a:srgbClr val="9933FF"/>
                </a:solidFill>
              </a:rPr>
              <a:t>С(2`) </a:t>
            </a:r>
            <a:r>
              <a:rPr lang="ru-RU" altLang="ru-RU" sz="1600" b="1" i="1">
                <a:solidFill>
                  <a:srgbClr val="006600"/>
                </a:solidFill>
              </a:rPr>
              <a:t>атомында сутегінің  болуынан бұл қантты </a:t>
            </a:r>
            <a:r>
              <a:rPr lang="ru-RU" altLang="ru-RU" sz="1600" b="1" i="1">
                <a:solidFill>
                  <a:srgbClr val="FF0000"/>
                </a:solidFill>
              </a:rPr>
              <a:t>дезоксирибоза </a:t>
            </a:r>
            <a:r>
              <a:rPr lang="ru-RU" altLang="ru-RU" sz="1600" b="1" i="1">
                <a:solidFill>
                  <a:srgbClr val="006600"/>
                </a:solidFill>
              </a:rPr>
              <a:t>деп атаймыз</a:t>
            </a:r>
          </a:p>
        </p:txBody>
      </p:sp>
      <p:grpSp>
        <p:nvGrpSpPr>
          <p:cNvPr id="4172" name="Group 76">
            <a:extLst>
              <a:ext uri="{FF2B5EF4-FFF2-40B4-BE49-F238E27FC236}">
                <a16:creationId xmlns:a16="http://schemas.microsoft.com/office/drawing/2014/main" xmlns="" id="{1C0AC317-7B81-4C55-A8C5-600E1C8F6B0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285115"/>
            <a:ext cx="3581400" cy="3475037"/>
            <a:chOff x="2832" y="470"/>
            <a:chExt cx="2256" cy="2189"/>
          </a:xfrm>
        </p:grpSpPr>
        <p:sp>
          <p:nvSpPr>
            <p:cNvPr id="7207" name="AutoShape 5">
              <a:extLst>
                <a:ext uri="{FF2B5EF4-FFF2-40B4-BE49-F238E27FC236}">
                  <a16:creationId xmlns:a16="http://schemas.microsoft.com/office/drawing/2014/main" xmlns="" id="{186FA9B4-983D-4D55-8046-756DFE637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947"/>
              <a:ext cx="1535" cy="1021"/>
            </a:xfrm>
            <a:prstGeom prst="pentagon">
              <a:avLst/>
            </a:prstGeom>
            <a:solidFill>
              <a:srgbClr val="FBFEE2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7208" name="Text Box 6">
              <a:extLst>
                <a:ext uri="{FF2B5EF4-FFF2-40B4-BE49-F238E27FC236}">
                  <a16:creationId xmlns:a16="http://schemas.microsoft.com/office/drawing/2014/main" xmlns="" id="{6FC3EDAE-2174-489A-86E2-2A65ECCB1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775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006600"/>
                  </a:solidFill>
                </a:rPr>
                <a:t>O</a:t>
              </a:r>
              <a:endParaRPr lang="ru-RU" altLang="ru-RU" sz="2000">
                <a:solidFill>
                  <a:schemeClr val="accent1"/>
                </a:solidFill>
              </a:endParaRPr>
            </a:p>
          </p:txBody>
        </p:sp>
        <p:sp>
          <p:nvSpPr>
            <p:cNvPr id="7209" name="Text Box 7">
              <a:extLst>
                <a:ext uri="{FF2B5EF4-FFF2-40B4-BE49-F238E27FC236}">
                  <a16:creationId xmlns:a16="http://schemas.microsoft.com/office/drawing/2014/main" xmlns="" id="{EE245ACD-7947-4A7C-8DB0-1D69483A4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1192"/>
              <a:ext cx="393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210" name="Text Box 8">
              <a:extLst>
                <a:ext uri="{FF2B5EF4-FFF2-40B4-BE49-F238E27FC236}">
                  <a16:creationId xmlns:a16="http://schemas.microsoft.com/office/drawing/2014/main" xmlns="" id="{F31BB010-2FB1-48F8-A1B7-69A5049BB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5" y="1151"/>
              <a:ext cx="354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211" name="Text Box 9">
              <a:extLst>
                <a:ext uri="{FF2B5EF4-FFF2-40B4-BE49-F238E27FC236}">
                  <a16:creationId xmlns:a16="http://schemas.microsoft.com/office/drawing/2014/main" xmlns="" id="{836FCD7E-BAA9-4662-8347-EF1A61F30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1927"/>
              <a:ext cx="276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212" name="Text Box 10">
              <a:extLst>
                <a:ext uri="{FF2B5EF4-FFF2-40B4-BE49-F238E27FC236}">
                  <a16:creationId xmlns:a16="http://schemas.microsoft.com/office/drawing/2014/main" xmlns="" id="{F3F680F3-1AD2-4AED-91AA-9E0EB9DC2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1927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213" name="Line 11">
              <a:extLst>
                <a:ext uri="{FF2B5EF4-FFF2-40B4-BE49-F238E27FC236}">
                  <a16:creationId xmlns:a16="http://schemas.microsoft.com/office/drawing/2014/main" xmlns="" id="{234FAE6C-A39E-4C4C-888A-81A535893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" y="1764"/>
              <a:ext cx="0" cy="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4" name="Line 12">
              <a:extLst>
                <a:ext uri="{FF2B5EF4-FFF2-40B4-BE49-F238E27FC236}">
                  <a16:creationId xmlns:a16="http://schemas.microsoft.com/office/drawing/2014/main" xmlns="" id="{10718329-2A9E-461A-8053-0F60C31D1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0" y="1764"/>
              <a:ext cx="0" cy="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Line 13">
              <a:extLst>
                <a:ext uri="{FF2B5EF4-FFF2-40B4-BE49-F238E27FC236}">
                  <a16:creationId xmlns:a16="http://schemas.microsoft.com/office/drawing/2014/main" xmlns="" id="{D801CD73-C136-4502-AC0D-0E99DA95F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" y="2254"/>
              <a:ext cx="0" cy="1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6" name="Line 14">
              <a:extLst>
                <a:ext uri="{FF2B5EF4-FFF2-40B4-BE49-F238E27FC236}">
                  <a16:creationId xmlns:a16="http://schemas.microsoft.com/office/drawing/2014/main" xmlns="" id="{D8E5E018-30E7-4B62-A4B1-5180AD062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0" y="2254"/>
              <a:ext cx="0" cy="1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7" name="Text Box 16">
              <a:extLst>
                <a:ext uri="{FF2B5EF4-FFF2-40B4-BE49-F238E27FC236}">
                  <a16:creationId xmlns:a16="http://schemas.microsoft.com/office/drawing/2014/main" xmlns="" id="{5277F2E8-97B6-436D-BCF2-C4E521852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2409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FEE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</a:rPr>
                <a:t>H</a:t>
              </a:r>
              <a:endParaRPr lang="ru-RU" altLang="ru-RU" sz="2000"/>
            </a:p>
          </p:txBody>
        </p:sp>
        <p:sp>
          <p:nvSpPr>
            <p:cNvPr id="7218" name="Text Box 15">
              <a:extLst>
                <a:ext uri="{FF2B5EF4-FFF2-40B4-BE49-F238E27FC236}">
                  <a16:creationId xmlns:a16="http://schemas.microsoft.com/office/drawing/2014/main" xmlns="" id="{7D61028B-CD2E-403B-8892-1A5D01D08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2336"/>
              <a:ext cx="472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006600"/>
                  </a:solidFill>
                </a:rPr>
                <a:t>O</a:t>
              </a:r>
              <a:r>
                <a:rPr lang="ru-RU" altLang="ru-RU" sz="2000" b="1"/>
                <a:t>H</a:t>
              </a:r>
              <a:endParaRPr lang="ru-RU" altLang="ru-RU" sz="2000"/>
            </a:p>
          </p:txBody>
        </p:sp>
        <p:sp>
          <p:nvSpPr>
            <p:cNvPr id="7219" name="Line 17">
              <a:extLst>
                <a:ext uri="{FF2B5EF4-FFF2-40B4-BE49-F238E27FC236}">
                  <a16:creationId xmlns:a16="http://schemas.microsoft.com/office/drawing/2014/main" xmlns="" id="{B027CD6A-9AD9-480B-9988-57F522A30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3" y="1437"/>
              <a:ext cx="0" cy="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0" name="Text Box 18">
              <a:extLst>
                <a:ext uri="{FF2B5EF4-FFF2-40B4-BE49-F238E27FC236}">
                  <a16:creationId xmlns:a16="http://schemas.microsoft.com/office/drawing/2014/main" xmlns="" id="{F3646CC1-649E-4474-8089-00797BE41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" y="1519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/>
                <a:t>H</a:t>
              </a:r>
              <a:endParaRPr lang="ru-RU" altLang="ru-RU" sz="2000"/>
            </a:p>
          </p:txBody>
        </p:sp>
        <p:sp>
          <p:nvSpPr>
            <p:cNvPr id="7221" name="Text Box 19">
              <a:extLst>
                <a:ext uri="{FF2B5EF4-FFF2-40B4-BE49-F238E27FC236}">
                  <a16:creationId xmlns:a16="http://schemas.microsoft.com/office/drawing/2014/main" xmlns="" id="{A6176CE3-8480-4762-976D-185B080CD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" y="1110"/>
              <a:ext cx="236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</a:rPr>
                <a:t>1`</a:t>
              </a:r>
              <a:endParaRPr lang="ru-RU" altLang="ru-RU" sz="2000" b="1">
                <a:solidFill>
                  <a:srgbClr val="9900CC"/>
                </a:solidFill>
              </a:endParaRPr>
            </a:p>
          </p:txBody>
        </p:sp>
        <p:sp>
          <p:nvSpPr>
            <p:cNvPr id="7222" name="Text Box 20">
              <a:extLst>
                <a:ext uri="{FF2B5EF4-FFF2-40B4-BE49-F238E27FC236}">
                  <a16:creationId xmlns:a16="http://schemas.microsoft.com/office/drawing/2014/main" xmlns="" id="{70B37FFD-E7E1-454A-B060-6C2DE5DD7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1845"/>
              <a:ext cx="236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/>
                <a:t>2`</a:t>
              </a:r>
              <a:endParaRPr lang="ru-RU" altLang="ru-RU" sz="1600" b="1">
                <a:solidFill>
                  <a:srgbClr val="FF0000"/>
                </a:solidFill>
              </a:endParaRPr>
            </a:p>
          </p:txBody>
        </p:sp>
        <p:sp>
          <p:nvSpPr>
            <p:cNvPr id="7223" name="Text Box 21">
              <a:extLst>
                <a:ext uri="{FF2B5EF4-FFF2-40B4-BE49-F238E27FC236}">
                  <a16:creationId xmlns:a16="http://schemas.microsoft.com/office/drawing/2014/main" xmlns="" id="{D29D2FF4-139F-42FF-9DD8-53C2C2891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886"/>
              <a:ext cx="275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33FF"/>
                  </a:solidFill>
                </a:rPr>
                <a:t>3`</a:t>
              </a:r>
            </a:p>
          </p:txBody>
        </p:sp>
        <p:sp>
          <p:nvSpPr>
            <p:cNvPr id="7224" name="Text Box 22">
              <a:extLst>
                <a:ext uri="{FF2B5EF4-FFF2-40B4-BE49-F238E27FC236}">
                  <a16:creationId xmlns:a16="http://schemas.microsoft.com/office/drawing/2014/main" xmlns="" id="{A209CB52-39D8-43BD-98CE-FFCC86E86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1151"/>
              <a:ext cx="236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</a:rPr>
                <a:t>4`</a:t>
              </a:r>
              <a:endParaRPr lang="ru-RU" altLang="ru-RU" sz="2000" b="1">
                <a:solidFill>
                  <a:srgbClr val="9900CC"/>
                </a:solidFill>
              </a:endParaRPr>
            </a:p>
          </p:txBody>
        </p:sp>
        <p:sp>
          <p:nvSpPr>
            <p:cNvPr id="7225" name="Text Box 23">
              <a:extLst>
                <a:ext uri="{FF2B5EF4-FFF2-40B4-BE49-F238E27FC236}">
                  <a16:creationId xmlns:a16="http://schemas.microsoft.com/office/drawing/2014/main" xmlns="" id="{7B0D78A9-0F97-4AA7-ABF9-9CFDB3FDD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555"/>
              <a:ext cx="288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33FF"/>
                  </a:solidFill>
                </a:rPr>
                <a:t>5`</a:t>
              </a:r>
              <a:endParaRPr lang="ru-RU" altLang="ru-RU" sz="2000" b="1">
                <a:solidFill>
                  <a:srgbClr val="9933FF"/>
                </a:solidFill>
              </a:endParaRPr>
            </a:p>
          </p:txBody>
        </p:sp>
        <p:sp>
          <p:nvSpPr>
            <p:cNvPr id="7226" name="Line 24">
              <a:extLst>
                <a:ext uri="{FF2B5EF4-FFF2-40B4-BE49-F238E27FC236}">
                  <a16:creationId xmlns:a16="http://schemas.microsoft.com/office/drawing/2014/main" xmlns="" id="{D32EC704-D69F-4D62-AFD9-BDE02DC21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720"/>
              <a:ext cx="0" cy="4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Text Box 25">
              <a:extLst>
                <a:ext uri="{FF2B5EF4-FFF2-40B4-BE49-F238E27FC236}">
                  <a16:creationId xmlns:a16="http://schemas.microsoft.com/office/drawing/2014/main" xmlns="" id="{7CE00758-0E1B-4C2B-A756-16BF44B81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470"/>
              <a:ext cx="512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r>
                <a:rPr lang="ru-RU" altLang="ru-RU" sz="2000" b="1"/>
                <a:t>H</a:t>
              </a:r>
              <a:r>
                <a:rPr lang="ru-RU" altLang="ru-RU" sz="2000" b="1" baseline="-25000"/>
                <a:t>2</a:t>
              </a:r>
              <a:endParaRPr lang="ru-RU" altLang="ru-RU" sz="2000"/>
            </a:p>
          </p:txBody>
        </p:sp>
        <p:sp>
          <p:nvSpPr>
            <p:cNvPr id="7228" name="Text Box 68">
              <a:extLst>
                <a:ext uri="{FF2B5EF4-FFF2-40B4-BE49-F238E27FC236}">
                  <a16:creationId xmlns:a16="http://schemas.microsoft.com/office/drawing/2014/main" xmlns="" id="{7F07A019-E11D-4DB9-982A-137364FB7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" y="1428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/>
                <a:t>H</a:t>
              </a:r>
              <a:endParaRPr lang="ru-RU" altLang="ru-RU" sz="2000"/>
            </a:p>
          </p:txBody>
        </p:sp>
        <p:sp>
          <p:nvSpPr>
            <p:cNvPr id="7229" name="Text Box 69">
              <a:extLst>
                <a:ext uri="{FF2B5EF4-FFF2-40B4-BE49-F238E27FC236}">
                  <a16:creationId xmlns:a16="http://schemas.microsoft.com/office/drawing/2014/main" xmlns="" id="{27D5ACF0-47CC-470B-9C7F-08A36F20A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" y="1428"/>
              <a:ext cx="276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/>
                <a:t>H</a:t>
              </a:r>
              <a:endParaRPr lang="ru-RU" altLang="ru-RU" sz="2000"/>
            </a:p>
          </p:txBody>
        </p:sp>
      </p:grpSp>
      <p:sp>
        <p:nvSpPr>
          <p:cNvPr id="4167" name="AutoShape 71">
            <a:extLst>
              <a:ext uri="{FF2B5EF4-FFF2-40B4-BE49-F238E27FC236}">
                <a16:creationId xmlns:a16="http://schemas.microsoft.com/office/drawing/2014/main" xmlns="" id="{ECBA0D8E-3FEC-4DF7-9CA9-F6F05B95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942714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70" name="Text Box 74">
            <a:extLst>
              <a:ext uri="{FF2B5EF4-FFF2-40B4-BE49-F238E27FC236}">
                <a16:creationId xmlns:a16="http://schemas.microsoft.com/office/drawing/2014/main" xmlns="" id="{2073A8F6-7B83-4C52-8EE3-9C9D77D2D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904115"/>
            <a:ext cx="1447800" cy="106203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9AC1C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9933FF"/>
                </a:solidFill>
              </a:rPr>
              <a:t>Негіз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А, </a:t>
            </a:r>
            <a:r>
              <a:rPr lang="en-US" altLang="ko-KR" sz="1400" b="1">
                <a:solidFill>
                  <a:srgbClr val="FF0000"/>
                </a:solidFill>
                <a:ea typeface="굴림" panose="020B0600000101010101" pitchFamily="34" charset="-127"/>
              </a:rPr>
              <a:t>G, C</a:t>
            </a:r>
            <a:r>
              <a:rPr lang="en-US" altLang="ko-KR" sz="1400" b="1">
                <a:solidFill>
                  <a:srgbClr val="9933FF"/>
                </a:solidFill>
                <a:ea typeface="굴림" panose="020B0600000101010101" pitchFamily="34" charset="-127"/>
              </a:rPr>
              <a:t> </a:t>
            </a:r>
            <a:r>
              <a:rPr lang="ru-RU" altLang="ko-KR" sz="1400" b="1">
                <a:solidFill>
                  <a:srgbClr val="9933FF"/>
                </a:solidFill>
              </a:rPr>
              <a:t>немесе </a:t>
            </a:r>
            <a:r>
              <a:rPr lang="ru-RU" altLang="ko-KR" sz="2800" b="1">
                <a:solidFill>
                  <a:srgbClr val="FF0000"/>
                </a:solidFill>
              </a:rPr>
              <a:t>Т</a:t>
            </a:r>
            <a:endParaRPr lang="ru-RU" altLang="ru-RU" sz="1400" b="1">
              <a:solidFill>
                <a:srgbClr val="9933FF"/>
              </a:solidFill>
            </a:endParaRPr>
          </a:p>
        </p:txBody>
      </p:sp>
      <p:sp>
        <p:nvSpPr>
          <p:cNvPr id="4171" name="Line 75">
            <a:extLst>
              <a:ext uri="{FF2B5EF4-FFF2-40B4-BE49-F238E27FC236}">
                <a16:creationId xmlns:a16="http://schemas.microsoft.com/office/drawing/2014/main" xmlns="" id="{B3B0FDCD-C092-48AB-B1A9-D469412873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25000" y="1894714"/>
            <a:ext cx="0" cy="533400"/>
          </a:xfrm>
          <a:prstGeom prst="line">
            <a:avLst/>
          </a:prstGeom>
          <a:noFill/>
          <a:ln w="28575" cap="rnd">
            <a:solidFill>
              <a:srgbClr val="993300"/>
            </a:solidFill>
            <a:prstDash val="sysDot"/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98" name="Group 102">
            <a:extLst>
              <a:ext uri="{FF2B5EF4-FFF2-40B4-BE49-F238E27FC236}">
                <a16:creationId xmlns:a16="http://schemas.microsoft.com/office/drawing/2014/main" xmlns="" id="{9B67C48D-BF49-460A-A3EC-D3B773E5F51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85115"/>
            <a:ext cx="3581400" cy="3475037"/>
            <a:chOff x="288" y="528"/>
            <a:chExt cx="2256" cy="2189"/>
          </a:xfrm>
        </p:grpSpPr>
        <p:sp>
          <p:nvSpPr>
            <p:cNvPr id="7184" name="AutoShape 78">
              <a:extLst>
                <a:ext uri="{FF2B5EF4-FFF2-40B4-BE49-F238E27FC236}">
                  <a16:creationId xmlns:a16="http://schemas.microsoft.com/office/drawing/2014/main" xmlns="" id="{0CCC1D53-8D77-44EB-8AFF-225E1417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1005"/>
              <a:ext cx="1535" cy="1021"/>
            </a:xfrm>
            <a:prstGeom prst="pentagon">
              <a:avLst/>
            </a:prstGeom>
            <a:solidFill>
              <a:srgbClr val="FBFEE2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7185" name="Text Box 79">
              <a:extLst>
                <a:ext uri="{FF2B5EF4-FFF2-40B4-BE49-F238E27FC236}">
                  <a16:creationId xmlns:a16="http://schemas.microsoft.com/office/drawing/2014/main" xmlns="" id="{ECD9B0C9-C626-43CC-B9AE-D76CF2DE4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" y="833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006600"/>
                  </a:solidFill>
                </a:rPr>
                <a:t>O</a:t>
              </a:r>
              <a:endParaRPr lang="ru-RU" altLang="ru-RU" sz="2000">
                <a:solidFill>
                  <a:schemeClr val="accent1"/>
                </a:solidFill>
              </a:endParaRPr>
            </a:p>
          </p:txBody>
        </p:sp>
        <p:sp>
          <p:nvSpPr>
            <p:cNvPr id="7186" name="Text Box 80">
              <a:extLst>
                <a:ext uri="{FF2B5EF4-FFF2-40B4-BE49-F238E27FC236}">
                  <a16:creationId xmlns:a16="http://schemas.microsoft.com/office/drawing/2014/main" xmlns="" id="{C51760CD-AF0A-4937-A8A6-53A27E894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" y="1250"/>
              <a:ext cx="393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187" name="Text Box 81">
              <a:extLst>
                <a:ext uri="{FF2B5EF4-FFF2-40B4-BE49-F238E27FC236}">
                  <a16:creationId xmlns:a16="http://schemas.microsoft.com/office/drawing/2014/main" xmlns="" id="{EAC9C81E-0380-4228-9049-FA26C9A37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1" y="1209"/>
              <a:ext cx="354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188" name="Text Box 82">
              <a:extLst>
                <a:ext uri="{FF2B5EF4-FFF2-40B4-BE49-F238E27FC236}">
                  <a16:creationId xmlns:a16="http://schemas.microsoft.com/office/drawing/2014/main" xmlns="" id="{0B55FFEE-FC2D-44BF-8E61-A44863B47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1985"/>
              <a:ext cx="276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189" name="Text Box 83">
              <a:extLst>
                <a:ext uri="{FF2B5EF4-FFF2-40B4-BE49-F238E27FC236}">
                  <a16:creationId xmlns:a16="http://schemas.microsoft.com/office/drawing/2014/main" xmlns="" id="{E502AAED-08A1-48EB-9734-7F166A662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" y="1985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endParaRPr lang="ru-RU" altLang="ru-RU" sz="2000"/>
            </a:p>
          </p:txBody>
        </p:sp>
        <p:sp>
          <p:nvSpPr>
            <p:cNvPr id="7190" name="Line 84">
              <a:extLst>
                <a:ext uri="{FF2B5EF4-FFF2-40B4-BE49-F238E27FC236}">
                  <a16:creationId xmlns:a16="http://schemas.microsoft.com/office/drawing/2014/main" xmlns="" id="{2DAEE709-3637-4740-B511-DB98E2AF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" y="1822"/>
              <a:ext cx="0" cy="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Line 85">
              <a:extLst>
                <a:ext uri="{FF2B5EF4-FFF2-40B4-BE49-F238E27FC236}">
                  <a16:creationId xmlns:a16="http://schemas.microsoft.com/office/drawing/2014/main" xmlns="" id="{81763489-BFD7-49E3-9274-F95243EB5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1822"/>
              <a:ext cx="0" cy="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Line 86">
              <a:extLst>
                <a:ext uri="{FF2B5EF4-FFF2-40B4-BE49-F238E27FC236}">
                  <a16:creationId xmlns:a16="http://schemas.microsoft.com/office/drawing/2014/main" xmlns="" id="{F41C6E4C-7B2C-4B19-92F9-5E3DF66FB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" y="2312"/>
              <a:ext cx="0" cy="1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Line 87">
              <a:extLst>
                <a:ext uri="{FF2B5EF4-FFF2-40B4-BE49-F238E27FC236}">
                  <a16:creationId xmlns:a16="http://schemas.microsoft.com/office/drawing/2014/main" xmlns="" id="{4B7C436B-FC17-442A-9246-C381DE2B6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2312"/>
              <a:ext cx="0" cy="1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Text Box 88">
              <a:extLst>
                <a:ext uri="{FF2B5EF4-FFF2-40B4-BE49-F238E27FC236}">
                  <a16:creationId xmlns:a16="http://schemas.microsoft.com/office/drawing/2014/main" xmlns="" id="{BCD48DAA-1BFD-4B87-9585-C4FC412B9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2467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FEE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</a:rPr>
                <a:t>ОH</a:t>
              </a:r>
              <a:endParaRPr lang="ru-RU" altLang="ru-RU" sz="2000"/>
            </a:p>
          </p:txBody>
        </p:sp>
        <p:sp>
          <p:nvSpPr>
            <p:cNvPr id="7195" name="Text Box 89">
              <a:extLst>
                <a:ext uri="{FF2B5EF4-FFF2-40B4-BE49-F238E27FC236}">
                  <a16:creationId xmlns:a16="http://schemas.microsoft.com/office/drawing/2014/main" xmlns="" id="{F207A31E-D4C9-4B4C-9336-36F203F29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" y="2394"/>
              <a:ext cx="472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006600"/>
                  </a:solidFill>
                </a:rPr>
                <a:t>O</a:t>
              </a:r>
              <a:r>
                <a:rPr lang="ru-RU" altLang="ru-RU" sz="2000" b="1"/>
                <a:t>H</a:t>
              </a:r>
              <a:endParaRPr lang="ru-RU" altLang="ru-RU" sz="2000"/>
            </a:p>
          </p:txBody>
        </p:sp>
        <p:sp>
          <p:nvSpPr>
            <p:cNvPr id="7196" name="Line 90">
              <a:extLst>
                <a:ext uri="{FF2B5EF4-FFF2-40B4-BE49-F238E27FC236}">
                  <a16:creationId xmlns:a16="http://schemas.microsoft.com/office/drawing/2014/main" xmlns="" id="{C500FA43-A419-49BD-8B26-27BE42C01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9" y="1495"/>
              <a:ext cx="0" cy="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Text Box 91">
              <a:extLst>
                <a:ext uri="{FF2B5EF4-FFF2-40B4-BE49-F238E27FC236}">
                  <a16:creationId xmlns:a16="http://schemas.microsoft.com/office/drawing/2014/main" xmlns="" id="{42719FD5-7F73-4A7B-9937-8C60F524B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1" y="1577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/>
                <a:t>H</a:t>
              </a:r>
              <a:endParaRPr lang="ru-RU" altLang="ru-RU" sz="2000"/>
            </a:p>
          </p:txBody>
        </p:sp>
        <p:sp>
          <p:nvSpPr>
            <p:cNvPr id="7198" name="Text Box 92">
              <a:extLst>
                <a:ext uri="{FF2B5EF4-FFF2-40B4-BE49-F238E27FC236}">
                  <a16:creationId xmlns:a16="http://schemas.microsoft.com/office/drawing/2014/main" xmlns="" id="{5A0A4508-A001-4638-9E82-B8A564C0D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" y="1168"/>
              <a:ext cx="236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</a:rPr>
                <a:t>1`</a:t>
              </a:r>
              <a:endParaRPr lang="ru-RU" altLang="ru-RU" sz="2000" b="1">
                <a:solidFill>
                  <a:srgbClr val="9900CC"/>
                </a:solidFill>
              </a:endParaRPr>
            </a:p>
          </p:txBody>
        </p:sp>
        <p:sp>
          <p:nvSpPr>
            <p:cNvPr id="7199" name="Text Box 93">
              <a:extLst>
                <a:ext uri="{FF2B5EF4-FFF2-40B4-BE49-F238E27FC236}">
                  <a16:creationId xmlns:a16="http://schemas.microsoft.com/office/drawing/2014/main" xmlns="" id="{641534AC-D287-4741-B53F-26D130E92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1903"/>
              <a:ext cx="236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/>
                <a:t>2`</a:t>
              </a:r>
              <a:endParaRPr lang="ru-RU" altLang="ru-RU" sz="1600" b="1">
                <a:solidFill>
                  <a:srgbClr val="FF0000"/>
                </a:solidFill>
              </a:endParaRPr>
            </a:p>
          </p:txBody>
        </p:sp>
        <p:sp>
          <p:nvSpPr>
            <p:cNvPr id="7200" name="Text Box 94">
              <a:extLst>
                <a:ext uri="{FF2B5EF4-FFF2-40B4-BE49-F238E27FC236}">
                  <a16:creationId xmlns:a16="http://schemas.microsoft.com/office/drawing/2014/main" xmlns="" id="{4F3FE848-35B0-4236-B2A3-FE68D61EA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1944"/>
              <a:ext cx="275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33FF"/>
                  </a:solidFill>
                </a:rPr>
                <a:t>3`</a:t>
              </a:r>
            </a:p>
          </p:txBody>
        </p:sp>
        <p:sp>
          <p:nvSpPr>
            <p:cNvPr id="7201" name="Text Box 95">
              <a:extLst>
                <a:ext uri="{FF2B5EF4-FFF2-40B4-BE49-F238E27FC236}">
                  <a16:creationId xmlns:a16="http://schemas.microsoft.com/office/drawing/2014/main" xmlns="" id="{4025C128-588E-49D5-ACA1-FA97B8DF2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209"/>
              <a:ext cx="236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</a:rPr>
                <a:t>4`</a:t>
              </a:r>
              <a:endParaRPr lang="ru-RU" altLang="ru-RU" sz="2000" b="1">
                <a:solidFill>
                  <a:srgbClr val="9900CC"/>
                </a:solidFill>
              </a:endParaRPr>
            </a:p>
          </p:txBody>
        </p:sp>
        <p:sp>
          <p:nvSpPr>
            <p:cNvPr id="7202" name="Text Box 96">
              <a:extLst>
                <a:ext uri="{FF2B5EF4-FFF2-40B4-BE49-F238E27FC236}">
                  <a16:creationId xmlns:a16="http://schemas.microsoft.com/office/drawing/2014/main" xmlns="" id="{97641582-731B-4BCC-8949-B35C6EDDC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613"/>
              <a:ext cx="288" cy="212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>
                  <a:solidFill>
                    <a:srgbClr val="9933FF"/>
                  </a:solidFill>
                </a:rPr>
                <a:t>5`</a:t>
              </a:r>
              <a:endParaRPr lang="ru-RU" altLang="ru-RU" sz="2000" b="1">
                <a:solidFill>
                  <a:srgbClr val="9933FF"/>
                </a:solidFill>
              </a:endParaRPr>
            </a:p>
          </p:txBody>
        </p:sp>
        <p:sp>
          <p:nvSpPr>
            <p:cNvPr id="7203" name="Line 97">
              <a:extLst>
                <a:ext uri="{FF2B5EF4-FFF2-40B4-BE49-F238E27FC236}">
                  <a16:creationId xmlns:a16="http://schemas.microsoft.com/office/drawing/2014/main" xmlns="" id="{652630E1-B00F-47A2-84A7-2E8319D34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778"/>
              <a:ext cx="0" cy="4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4" name="Text Box 98">
              <a:extLst>
                <a:ext uri="{FF2B5EF4-FFF2-40B4-BE49-F238E27FC236}">
                  <a16:creationId xmlns:a16="http://schemas.microsoft.com/office/drawing/2014/main" xmlns="" id="{943ACDC6-D039-4614-BCAB-B546768C6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528"/>
              <a:ext cx="512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FF0066"/>
                  </a:solidFill>
                </a:rPr>
                <a:t>C</a:t>
              </a:r>
              <a:r>
                <a:rPr lang="ru-RU" altLang="ru-RU" sz="2000" b="1"/>
                <a:t>H</a:t>
              </a:r>
              <a:r>
                <a:rPr lang="ru-RU" altLang="ru-RU" sz="2000" b="1" baseline="-25000"/>
                <a:t>2</a:t>
              </a:r>
              <a:endParaRPr lang="ru-RU" altLang="ru-RU" sz="2000"/>
            </a:p>
          </p:txBody>
        </p:sp>
        <p:sp>
          <p:nvSpPr>
            <p:cNvPr id="7205" name="Text Box 99">
              <a:extLst>
                <a:ext uri="{FF2B5EF4-FFF2-40B4-BE49-F238E27FC236}">
                  <a16:creationId xmlns:a16="http://schemas.microsoft.com/office/drawing/2014/main" xmlns="" id="{F89393DC-2ECA-4854-BEF9-A9FA828C9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1486"/>
              <a:ext cx="275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/>
                <a:t>H</a:t>
              </a:r>
              <a:endParaRPr lang="ru-RU" altLang="ru-RU" sz="2000"/>
            </a:p>
          </p:txBody>
        </p:sp>
        <p:sp>
          <p:nvSpPr>
            <p:cNvPr id="7206" name="Text Box 100">
              <a:extLst>
                <a:ext uri="{FF2B5EF4-FFF2-40B4-BE49-F238E27FC236}">
                  <a16:creationId xmlns:a16="http://schemas.microsoft.com/office/drawing/2014/main" xmlns="" id="{1ED6CE25-E6B2-412B-AEA5-82B2A3277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" y="1486"/>
              <a:ext cx="276" cy="250"/>
            </a:xfrm>
            <a:prstGeom prst="rect">
              <a:avLst/>
            </a:prstGeom>
            <a:solidFill>
              <a:srgbClr val="FBFE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/>
                <a:t>H</a:t>
              </a:r>
              <a:endParaRPr lang="ru-RU" altLang="ru-RU" sz="2000"/>
            </a:p>
          </p:txBody>
        </p:sp>
      </p:grpSp>
      <p:sp>
        <p:nvSpPr>
          <p:cNvPr id="4199" name="AutoShape 103">
            <a:extLst>
              <a:ext uri="{FF2B5EF4-FFF2-40B4-BE49-F238E27FC236}">
                <a16:creationId xmlns:a16="http://schemas.microsoft.com/office/drawing/2014/main" xmlns="" id="{20A77460-9D48-4852-A3D4-B32610732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942714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200" name="Text Box 104">
            <a:extLst>
              <a:ext uri="{FF2B5EF4-FFF2-40B4-BE49-F238E27FC236}">
                <a16:creationId xmlns:a16="http://schemas.microsoft.com/office/drawing/2014/main" xmlns="" id="{E80BA0A3-D3E2-46FD-9B8B-26AA8279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57114"/>
            <a:ext cx="3657600" cy="8620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600" b="1" i="1">
                <a:solidFill>
                  <a:srgbClr val="9933FF"/>
                </a:solidFill>
              </a:rPr>
              <a:t>С(2`) </a:t>
            </a:r>
            <a:r>
              <a:rPr lang="ru-RU" altLang="ru-RU" sz="1600" b="1" i="1">
                <a:solidFill>
                  <a:srgbClr val="006600"/>
                </a:solidFill>
              </a:rPr>
              <a:t>атомында гидроксилді топтың болуынан бұл қантты  </a:t>
            </a:r>
            <a:r>
              <a:rPr lang="ru-RU" altLang="ru-RU" sz="1800" b="1" i="1">
                <a:solidFill>
                  <a:srgbClr val="FF0000"/>
                </a:solidFill>
              </a:rPr>
              <a:t>рибоза </a:t>
            </a:r>
            <a:r>
              <a:rPr lang="ru-RU" altLang="ru-RU" sz="1600" b="1" i="1">
                <a:solidFill>
                  <a:srgbClr val="006600"/>
                </a:solidFill>
              </a:rPr>
              <a:t>деп атаймыз</a:t>
            </a:r>
          </a:p>
        </p:txBody>
      </p:sp>
      <p:sp>
        <p:nvSpPr>
          <p:cNvPr id="4201" name="Text Box 105">
            <a:extLst>
              <a:ext uri="{FF2B5EF4-FFF2-40B4-BE49-F238E27FC236}">
                <a16:creationId xmlns:a16="http://schemas.microsoft.com/office/drawing/2014/main" xmlns="" id="{0D4717BF-71F4-48BD-889B-2F682F0FD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04115"/>
            <a:ext cx="1447800" cy="106203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A7D1D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kk-KZ" altLang="ru-RU" sz="1400" b="1" dirty="0">
                <a:solidFill>
                  <a:srgbClr val="9933FF"/>
                </a:solidFill>
              </a:rPr>
              <a:t>Негіз</a:t>
            </a:r>
            <a:endParaRPr lang="ru-RU" altLang="ru-RU" sz="1400" b="1" dirty="0">
              <a:solidFill>
                <a:srgbClr val="9933F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</a:rPr>
              <a:t>А, </a:t>
            </a:r>
            <a:r>
              <a:rPr lang="en-US" altLang="ko-KR" sz="1400" b="1" dirty="0">
                <a:solidFill>
                  <a:srgbClr val="FF0000"/>
                </a:solidFill>
                <a:ea typeface="굴림" panose="020B0600000101010101" pitchFamily="34" charset="-127"/>
              </a:rPr>
              <a:t>G, C</a:t>
            </a:r>
            <a:r>
              <a:rPr lang="en-US" altLang="ko-KR" sz="1400" b="1" dirty="0">
                <a:solidFill>
                  <a:srgbClr val="9933FF"/>
                </a:solidFill>
                <a:ea typeface="굴림" panose="020B0600000101010101" pitchFamily="34" charset="-127"/>
              </a:rPr>
              <a:t> </a:t>
            </a:r>
            <a:r>
              <a:rPr lang="ru-RU" altLang="ko-KR" sz="1400" b="1" dirty="0" err="1">
                <a:solidFill>
                  <a:srgbClr val="9933FF"/>
                </a:solidFill>
              </a:rPr>
              <a:t>немесе</a:t>
            </a:r>
            <a:r>
              <a:rPr lang="ru-RU" altLang="ko-KR" sz="1400" b="1" dirty="0">
                <a:solidFill>
                  <a:srgbClr val="9933FF"/>
                </a:solidFill>
              </a:rPr>
              <a:t> </a:t>
            </a:r>
            <a:r>
              <a:rPr lang="ru-RU" altLang="ko-KR" sz="2800" b="1" dirty="0">
                <a:solidFill>
                  <a:srgbClr val="FF0000"/>
                </a:solidFill>
              </a:rPr>
              <a:t>U</a:t>
            </a:r>
            <a:endParaRPr lang="ru-RU" altLang="ru-RU" sz="1400" b="1" dirty="0">
              <a:solidFill>
                <a:srgbClr val="9933FF"/>
              </a:solidFill>
            </a:endParaRPr>
          </a:p>
        </p:txBody>
      </p:sp>
      <p:sp>
        <p:nvSpPr>
          <p:cNvPr id="4202" name="Line 106">
            <a:extLst>
              <a:ext uri="{FF2B5EF4-FFF2-40B4-BE49-F238E27FC236}">
                <a16:creationId xmlns:a16="http://schemas.microsoft.com/office/drawing/2014/main" xmlns="" id="{959FDF62-A246-4F3B-9904-0CC3371B3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1894714"/>
            <a:ext cx="0" cy="533400"/>
          </a:xfrm>
          <a:prstGeom prst="line">
            <a:avLst/>
          </a:prstGeom>
          <a:noFill/>
          <a:ln w="28575" cap="rnd">
            <a:solidFill>
              <a:srgbClr val="993300"/>
            </a:solidFill>
            <a:prstDash val="sysDot"/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5" name="Text Box 109">
            <a:extLst>
              <a:ext uri="{FF2B5EF4-FFF2-40B4-BE49-F238E27FC236}">
                <a16:creationId xmlns:a16="http://schemas.microsoft.com/office/drawing/2014/main" xmlns="" id="{5374DF7E-7DDE-4186-AAED-2840A430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3381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ko-KR" sz="2400" b="1" dirty="0">
                <a:solidFill>
                  <a:srgbClr val="000099"/>
                </a:solidFill>
                <a:ea typeface="굴림" panose="020B0600000101010101" pitchFamily="34" charset="-127"/>
              </a:rPr>
              <a:t>D-2'-</a:t>
            </a:r>
            <a:r>
              <a:rPr lang="ru-RU" altLang="ko-KR" sz="2400" b="1" dirty="0">
                <a:solidFill>
                  <a:srgbClr val="000099"/>
                </a:solidFill>
              </a:rPr>
              <a:t>рибоза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  <p:sp>
        <p:nvSpPr>
          <p:cNvPr id="4206" name="Text Box 110">
            <a:extLst>
              <a:ext uri="{FF2B5EF4-FFF2-40B4-BE49-F238E27FC236}">
                <a16:creationId xmlns:a16="http://schemas.microsoft.com/office/drawing/2014/main" xmlns="" id="{5672526B-0E1A-48FD-BC23-51522AA2D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581" y="442152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ko-KR" sz="2400" b="1" dirty="0">
                <a:solidFill>
                  <a:srgbClr val="000099"/>
                </a:solidFill>
                <a:ea typeface="굴림" panose="020B0600000101010101" pitchFamily="34" charset="-127"/>
              </a:rPr>
              <a:t>D-2'-дезокси</a:t>
            </a:r>
            <a:r>
              <a:rPr lang="ru-RU" altLang="ko-KR" sz="2400" b="1" dirty="0">
                <a:solidFill>
                  <a:srgbClr val="000099"/>
                </a:solidFill>
              </a:rPr>
              <a:t>рибоза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F3D04F-438E-4759-BB00-B62709F2D7F1}"/>
              </a:ext>
            </a:extLst>
          </p:cNvPr>
          <p:cNvSpPr/>
          <p:nvPr/>
        </p:nvSpPr>
        <p:spPr>
          <a:xfrm>
            <a:off x="60256" y="-49857"/>
            <a:ext cx="1100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моносахаридтер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7" grpId="0" animBg="1"/>
      <p:bldP spid="4166" grpId="0" animBg="1"/>
      <p:bldP spid="4162" grpId="0" animBg="1" autoUpdateAnimBg="0"/>
      <p:bldP spid="4167" grpId="0" animBg="1"/>
      <p:bldP spid="4170" grpId="0" animBg="1" autoUpdateAnimBg="0"/>
      <p:bldP spid="4199" grpId="0" animBg="1"/>
      <p:bldP spid="4200" grpId="0" animBg="1" autoUpdateAnimBg="0"/>
      <p:bldP spid="4201" grpId="0" animBg="1" autoUpdateAnimBg="0"/>
      <p:bldP spid="4205" grpId="0" autoUpdateAnimBg="0"/>
      <p:bldP spid="420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77">
            <a:extLst>
              <a:ext uri="{FF2B5EF4-FFF2-40B4-BE49-F238E27FC236}">
                <a16:creationId xmlns:a16="http://schemas.microsoft.com/office/drawing/2014/main" xmlns="" id="{CF76892C-9259-4E3D-B29B-355F6F06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4868863"/>
            <a:ext cx="792163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xmlns="" id="{4432D88A-8914-423F-8478-53C0732D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85801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</a:rPr>
              <a:t>ДНҚ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xmlns="" id="{BE9A6B8E-7C45-487D-A56F-47ECC7373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85801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РНҚ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xmlns="" id="{FACE2AFE-9637-4EEB-999E-5B4333CAF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447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Line 4">
            <a:extLst>
              <a:ext uri="{FF2B5EF4-FFF2-40B4-BE49-F238E27FC236}">
                <a16:creationId xmlns:a16="http://schemas.microsoft.com/office/drawing/2014/main" xmlns="" id="{C78CBD9B-9585-4928-B730-C363CE3A8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1000"/>
            <a:ext cx="0" cy="601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9" name="Group 23">
            <a:extLst>
              <a:ext uri="{FF2B5EF4-FFF2-40B4-BE49-F238E27FC236}">
                <a16:creationId xmlns:a16="http://schemas.microsoft.com/office/drawing/2014/main" xmlns="" id="{F1ED36EF-31AA-4B61-AD20-A5DCF5E7514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773238"/>
            <a:ext cx="3581400" cy="588962"/>
            <a:chOff x="288" y="1152"/>
            <a:chExt cx="2256" cy="336"/>
          </a:xfrm>
        </p:grpSpPr>
        <p:sp>
          <p:nvSpPr>
            <p:cNvPr id="13380" name="AutoShape 16">
              <a:extLst>
                <a:ext uri="{FF2B5EF4-FFF2-40B4-BE49-F238E27FC236}">
                  <a16:creationId xmlns:a16="http://schemas.microsoft.com/office/drawing/2014/main" xmlns="" id="{F680E802-A1CB-45B3-AF30-7AF4CA6C8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52"/>
              <a:ext cx="816" cy="336"/>
            </a:xfrm>
            <a:prstGeom prst="pentagon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3381" name="Text Box 18">
              <a:extLst>
                <a:ext uri="{FF2B5EF4-FFF2-40B4-BE49-F238E27FC236}">
                  <a16:creationId xmlns:a16="http://schemas.microsoft.com/office/drawing/2014/main" xmlns="" id="{CF51E296-A705-4D4E-97DC-8E1223E92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200"/>
              <a:ext cx="1152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 i="1">
                  <a:solidFill>
                    <a:srgbClr val="FF0000"/>
                  </a:solidFill>
                </a:rPr>
                <a:t>дезоксирибоза</a:t>
              </a:r>
            </a:p>
          </p:txBody>
        </p:sp>
      </p:grpSp>
      <p:grpSp>
        <p:nvGrpSpPr>
          <p:cNvPr id="13320" name="Group 24">
            <a:extLst>
              <a:ext uri="{FF2B5EF4-FFF2-40B4-BE49-F238E27FC236}">
                <a16:creationId xmlns:a16="http://schemas.microsoft.com/office/drawing/2014/main" xmlns="" id="{F77CE6B8-3029-4F2A-83E2-68B30CECE8F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700214"/>
            <a:ext cx="3505200" cy="661987"/>
            <a:chOff x="3120" y="1152"/>
            <a:chExt cx="2208" cy="336"/>
          </a:xfrm>
        </p:grpSpPr>
        <p:sp>
          <p:nvSpPr>
            <p:cNvPr id="13378" name="AutoShape 17">
              <a:extLst>
                <a:ext uri="{FF2B5EF4-FFF2-40B4-BE49-F238E27FC236}">
                  <a16:creationId xmlns:a16="http://schemas.microsoft.com/office/drawing/2014/main" xmlns="" id="{DF1F4372-CB48-4482-ACCD-9B19C47E9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152"/>
              <a:ext cx="816" cy="336"/>
            </a:xfrm>
            <a:prstGeom prst="pentagon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3379" name="Text Box 19">
              <a:extLst>
                <a:ext uri="{FF2B5EF4-FFF2-40B4-BE49-F238E27FC236}">
                  <a16:creationId xmlns:a16="http://schemas.microsoft.com/office/drawing/2014/main" xmlns="" id="{C778D437-8CEF-4F25-AD7D-9A0DF327F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200"/>
              <a:ext cx="115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 i="1">
                  <a:solidFill>
                    <a:srgbClr val="006600"/>
                  </a:solidFill>
                </a:rPr>
                <a:t>рибоза</a:t>
              </a:r>
            </a:p>
          </p:txBody>
        </p:sp>
      </p:grpSp>
      <p:grpSp>
        <p:nvGrpSpPr>
          <p:cNvPr id="13321" name="Group 25">
            <a:extLst>
              <a:ext uri="{FF2B5EF4-FFF2-40B4-BE49-F238E27FC236}">
                <a16:creationId xmlns:a16="http://schemas.microsoft.com/office/drawing/2014/main" xmlns="" id="{7C83664D-7846-4E3D-A881-A5643E733364}"/>
              </a:ext>
            </a:extLst>
          </p:cNvPr>
          <p:cNvGrpSpPr>
            <a:grpSpLocks/>
          </p:cNvGrpSpPr>
          <p:nvPr/>
        </p:nvGrpSpPr>
        <p:grpSpPr bwMode="auto">
          <a:xfrm>
            <a:off x="2435226" y="2741613"/>
            <a:ext cx="3127375" cy="1143000"/>
            <a:chOff x="574" y="1727"/>
            <a:chExt cx="1970" cy="720"/>
          </a:xfrm>
        </p:grpSpPr>
        <p:grpSp>
          <p:nvGrpSpPr>
            <p:cNvPr id="13374" name="Group 11">
              <a:extLst>
                <a:ext uri="{FF2B5EF4-FFF2-40B4-BE49-F238E27FC236}">
                  <a16:creationId xmlns:a16="http://schemas.microsoft.com/office/drawing/2014/main" xmlns="" id="{40A90E48-BF6C-4ABF-A660-1C9223F3B29A}"/>
                </a:ext>
              </a:extLst>
            </p:cNvPr>
            <p:cNvGrpSpPr>
              <a:grpSpLocks/>
            </p:cNvGrpSpPr>
            <p:nvPr/>
          </p:nvGrpSpPr>
          <p:grpSpPr bwMode="auto">
            <a:xfrm rot="16541">
              <a:off x="574" y="1727"/>
              <a:ext cx="336" cy="720"/>
              <a:chOff x="1968" y="1488"/>
              <a:chExt cx="192" cy="1296"/>
            </a:xfrm>
          </p:grpSpPr>
          <p:sp>
            <p:nvSpPr>
              <p:cNvPr id="13376" name="Freeform 9">
                <a:extLst>
                  <a:ext uri="{FF2B5EF4-FFF2-40B4-BE49-F238E27FC236}">
                    <a16:creationId xmlns:a16="http://schemas.microsoft.com/office/drawing/2014/main" xmlns="" id="{C96DEE39-7DF3-4A95-81B1-F9A76B831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1632"/>
                <a:ext cx="192" cy="1152"/>
              </a:xfrm>
              <a:custGeom>
                <a:avLst/>
                <a:gdLst>
                  <a:gd name="T0" fmla="*/ 0 w 192"/>
                  <a:gd name="T1" fmla="*/ 0 h 1152"/>
                  <a:gd name="T2" fmla="*/ 192 w 192"/>
                  <a:gd name="T3" fmla="*/ 192 h 1152"/>
                  <a:gd name="T4" fmla="*/ 0 w 192"/>
                  <a:gd name="T5" fmla="*/ 432 h 1152"/>
                  <a:gd name="T6" fmla="*/ 192 w 192"/>
                  <a:gd name="T7" fmla="*/ 672 h 1152"/>
                  <a:gd name="T8" fmla="*/ 0 w 192"/>
                  <a:gd name="T9" fmla="*/ 912 h 1152"/>
                  <a:gd name="T10" fmla="*/ 192 w 192"/>
                  <a:gd name="T11" fmla="*/ 1152 h 1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2" h="1152">
                    <a:moveTo>
                      <a:pt x="0" y="0"/>
                    </a:moveTo>
                    <a:cubicBezTo>
                      <a:pt x="96" y="60"/>
                      <a:pt x="192" y="120"/>
                      <a:pt x="192" y="192"/>
                    </a:cubicBezTo>
                    <a:cubicBezTo>
                      <a:pt x="192" y="264"/>
                      <a:pt x="0" y="352"/>
                      <a:pt x="0" y="432"/>
                    </a:cubicBezTo>
                    <a:cubicBezTo>
                      <a:pt x="0" y="512"/>
                      <a:pt x="192" y="592"/>
                      <a:pt x="192" y="672"/>
                    </a:cubicBezTo>
                    <a:cubicBezTo>
                      <a:pt x="192" y="752"/>
                      <a:pt x="0" y="832"/>
                      <a:pt x="0" y="912"/>
                    </a:cubicBezTo>
                    <a:cubicBezTo>
                      <a:pt x="0" y="992"/>
                      <a:pt x="160" y="1112"/>
                      <a:pt x="192" y="1152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7" name="Freeform 10">
                <a:extLst>
                  <a:ext uri="{FF2B5EF4-FFF2-40B4-BE49-F238E27FC236}">
                    <a16:creationId xmlns:a16="http://schemas.microsoft.com/office/drawing/2014/main" xmlns="" id="{8498DDAB-8D85-4B2D-B1A7-765AA411C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1488"/>
                <a:ext cx="192" cy="1152"/>
              </a:xfrm>
              <a:custGeom>
                <a:avLst/>
                <a:gdLst>
                  <a:gd name="T0" fmla="*/ 0 w 192"/>
                  <a:gd name="T1" fmla="*/ 0 h 1152"/>
                  <a:gd name="T2" fmla="*/ 192 w 192"/>
                  <a:gd name="T3" fmla="*/ 192 h 1152"/>
                  <a:gd name="T4" fmla="*/ 0 w 192"/>
                  <a:gd name="T5" fmla="*/ 432 h 1152"/>
                  <a:gd name="T6" fmla="*/ 192 w 192"/>
                  <a:gd name="T7" fmla="*/ 672 h 1152"/>
                  <a:gd name="T8" fmla="*/ 0 w 192"/>
                  <a:gd name="T9" fmla="*/ 912 h 1152"/>
                  <a:gd name="T10" fmla="*/ 192 w 192"/>
                  <a:gd name="T11" fmla="*/ 1152 h 1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2" h="1152">
                    <a:moveTo>
                      <a:pt x="0" y="0"/>
                    </a:moveTo>
                    <a:cubicBezTo>
                      <a:pt x="96" y="60"/>
                      <a:pt x="192" y="120"/>
                      <a:pt x="192" y="192"/>
                    </a:cubicBezTo>
                    <a:cubicBezTo>
                      <a:pt x="192" y="264"/>
                      <a:pt x="0" y="352"/>
                      <a:pt x="0" y="432"/>
                    </a:cubicBezTo>
                    <a:cubicBezTo>
                      <a:pt x="0" y="512"/>
                      <a:pt x="192" y="592"/>
                      <a:pt x="192" y="672"/>
                    </a:cubicBezTo>
                    <a:cubicBezTo>
                      <a:pt x="192" y="752"/>
                      <a:pt x="0" y="832"/>
                      <a:pt x="0" y="912"/>
                    </a:cubicBezTo>
                    <a:cubicBezTo>
                      <a:pt x="0" y="992"/>
                      <a:pt x="160" y="1112"/>
                      <a:pt x="192" y="1152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75" name="Text Box 21">
              <a:extLst>
                <a:ext uri="{FF2B5EF4-FFF2-40B4-BE49-F238E27FC236}">
                  <a16:creationId xmlns:a16="http://schemas.microsoft.com/office/drawing/2014/main" xmlns="" id="{D6C3954A-380A-4EC5-B190-93990B336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958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 i="1" dirty="0" err="1">
                  <a:solidFill>
                    <a:srgbClr val="FF0000"/>
                  </a:solidFill>
                </a:rPr>
                <a:t>қос</a:t>
              </a:r>
              <a:r>
                <a:rPr lang="ru-RU" altLang="ru-RU" sz="2000" b="1" i="1" dirty="0">
                  <a:solidFill>
                    <a:srgbClr val="FF0000"/>
                  </a:solidFill>
                </a:rPr>
                <a:t> спираль</a:t>
              </a:r>
            </a:p>
          </p:txBody>
        </p:sp>
      </p:grpSp>
      <p:grpSp>
        <p:nvGrpSpPr>
          <p:cNvPr id="13322" name="Group 26">
            <a:extLst>
              <a:ext uri="{FF2B5EF4-FFF2-40B4-BE49-F238E27FC236}">
                <a16:creationId xmlns:a16="http://schemas.microsoft.com/office/drawing/2014/main" xmlns="" id="{1A77BB65-8D31-4139-A874-CB6BE36E9588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32125"/>
            <a:ext cx="3505200" cy="400050"/>
            <a:chOff x="3120" y="1910"/>
            <a:chExt cx="2208" cy="252"/>
          </a:xfrm>
        </p:grpSpPr>
        <p:sp>
          <p:nvSpPr>
            <p:cNvPr id="13372" name="Freeform 20">
              <a:extLst>
                <a:ext uri="{FF2B5EF4-FFF2-40B4-BE49-F238E27FC236}">
                  <a16:creationId xmlns:a16="http://schemas.microsoft.com/office/drawing/2014/main" xmlns="" id="{BA341827-1ED6-45B4-B3E0-A8D06DF7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064"/>
              <a:ext cx="912" cy="96"/>
            </a:xfrm>
            <a:custGeom>
              <a:avLst/>
              <a:gdLst>
                <a:gd name="T0" fmla="*/ 0 w 1104"/>
                <a:gd name="T1" fmla="*/ 96 h 96"/>
                <a:gd name="T2" fmla="*/ 36 w 1104"/>
                <a:gd name="T3" fmla="*/ 0 h 96"/>
                <a:gd name="T4" fmla="*/ 57 w 1104"/>
                <a:gd name="T5" fmla="*/ 96 h 96"/>
                <a:gd name="T6" fmla="*/ 78 w 1104"/>
                <a:gd name="T7" fmla="*/ 0 h 96"/>
                <a:gd name="T8" fmla="*/ 107 w 1104"/>
                <a:gd name="T9" fmla="*/ 96 h 96"/>
                <a:gd name="T10" fmla="*/ 127 w 1104"/>
                <a:gd name="T11" fmla="*/ 0 h 96"/>
                <a:gd name="T12" fmla="*/ 164 w 1104"/>
                <a:gd name="T13" fmla="*/ 96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4" h="96">
                  <a:moveTo>
                    <a:pt x="0" y="96"/>
                  </a:moveTo>
                  <a:cubicBezTo>
                    <a:pt x="88" y="48"/>
                    <a:pt x="176" y="0"/>
                    <a:pt x="240" y="0"/>
                  </a:cubicBezTo>
                  <a:cubicBezTo>
                    <a:pt x="304" y="0"/>
                    <a:pt x="336" y="96"/>
                    <a:pt x="384" y="96"/>
                  </a:cubicBezTo>
                  <a:cubicBezTo>
                    <a:pt x="432" y="96"/>
                    <a:pt x="472" y="0"/>
                    <a:pt x="528" y="0"/>
                  </a:cubicBezTo>
                  <a:cubicBezTo>
                    <a:pt x="584" y="0"/>
                    <a:pt x="664" y="96"/>
                    <a:pt x="720" y="96"/>
                  </a:cubicBezTo>
                  <a:cubicBezTo>
                    <a:pt x="776" y="96"/>
                    <a:pt x="800" y="0"/>
                    <a:pt x="864" y="0"/>
                  </a:cubicBezTo>
                  <a:cubicBezTo>
                    <a:pt x="928" y="0"/>
                    <a:pt x="1072" y="80"/>
                    <a:pt x="1104" y="96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3" name="Text Box 22">
              <a:extLst>
                <a:ext uri="{FF2B5EF4-FFF2-40B4-BE49-F238E27FC236}">
                  <a16:creationId xmlns:a16="http://schemas.microsoft.com/office/drawing/2014/main" xmlns="" id="{91284B75-4BBD-4F31-8669-DF0D4EF5C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1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2000" b="1" i="1">
                  <a:solidFill>
                    <a:srgbClr val="006600"/>
                  </a:solidFill>
                </a:rPr>
                <a:t>Бір тізбек</a:t>
              </a:r>
            </a:p>
          </p:txBody>
        </p:sp>
      </p:grpSp>
      <p:sp>
        <p:nvSpPr>
          <p:cNvPr id="13323" name="AutoShape 28">
            <a:extLst>
              <a:ext uri="{FF2B5EF4-FFF2-40B4-BE49-F238E27FC236}">
                <a16:creationId xmlns:a16="http://schemas.microsoft.com/office/drawing/2014/main" xmlns="" id="{33B1332E-45EA-4C1A-89EC-1C88440211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09875" y="5011738"/>
            <a:ext cx="1219200" cy="990600"/>
          </a:xfrm>
          <a:prstGeom prst="hexagon">
            <a:avLst>
              <a:gd name="adj" fmla="val 30769"/>
              <a:gd name="vf" fmla="val 115470"/>
            </a:avLst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3324" name="Line 29">
            <a:extLst>
              <a:ext uri="{FF2B5EF4-FFF2-40B4-BE49-F238E27FC236}">
                <a16:creationId xmlns:a16="http://schemas.microsoft.com/office/drawing/2014/main" xmlns="" id="{D7D23246-C4FD-4556-9438-2F1945E42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8475" y="5773738"/>
            <a:ext cx="3810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Line 30">
            <a:extLst>
              <a:ext uri="{FF2B5EF4-FFF2-40B4-BE49-F238E27FC236}">
                <a16:creationId xmlns:a16="http://schemas.microsoft.com/office/drawing/2014/main" xmlns="" id="{DBA95658-D46D-4225-ABC6-BC5BA5DD2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5316538"/>
            <a:ext cx="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Text Box 31">
            <a:extLst>
              <a:ext uri="{FF2B5EF4-FFF2-40B4-BE49-F238E27FC236}">
                <a16:creationId xmlns:a16="http://schemas.microsoft.com/office/drawing/2014/main" xmlns="" id="{F960E5AC-6358-4EA7-80D0-0CE51A7E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605472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N</a:t>
            </a:r>
            <a:endParaRPr lang="ru-RU" altLang="ru-RU" sz="1800" b="1" i="1">
              <a:solidFill>
                <a:srgbClr val="0000CC"/>
              </a:solidFill>
            </a:endParaRPr>
          </a:p>
        </p:txBody>
      </p:sp>
      <p:sp>
        <p:nvSpPr>
          <p:cNvPr id="13327" name="Text Box 32">
            <a:extLst>
              <a:ext uri="{FF2B5EF4-FFF2-40B4-BE49-F238E27FC236}">
                <a16:creationId xmlns:a16="http://schemas.microsoft.com/office/drawing/2014/main" xmlns="" id="{E0212E30-6F9D-4109-8B00-E640461B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498792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HN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28" name="Text Box 33">
            <a:extLst>
              <a:ext uri="{FF2B5EF4-FFF2-40B4-BE49-F238E27FC236}">
                <a16:creationId xmlns:a16="http://schemas.microsoft.com/office/drawing/2014/main" xmlns="" id="{FE00323F-859A-4E70-A3D3-D444B810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57356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С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29" name="Text Box 34">
            <a:extLst>
              <a:ext uri="{FF2B5EF4-FFF2-40B4-BE49-F238E27FC236}">
                <a16:creationId xmlns:a16="http://schemas.microsoft.com/office/drawing/2014/main" xmlns="" id="{FAC8B9DD-06DE-4791-AC6A-F2C6E522C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459263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С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30" name="Text Box 35">
            <a:extLst>
              <a:ext uri="{FF2B5EF4-FFF2-40B4-BE49-F238E27FC236}">
                <a16:creationId xmlns:a16="http://schemas.microsoft.com/office/drawing/2014/main" xmlns="" id="{C27E08B9-4975-4E5C-B3F1-6A91CEF2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573563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СН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31" name="Text Box 36">
            <a:extLst>
              <a:ext uri="{FF2B5EF4-FFF2-40B4-BE49-F238E27FC236}">
                <a16:creationId xmlns:a16="http://schemas.microsoft.com/office/drawing/2014/main" xmlns="" id="{1CCC9212-F7E8-42C5-ABA4-A3243709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497363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С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32" name="Text Box 37">
            <a:extLst>
              <a:ext uri="{FF2B5EF4-FFF2-40B4-BE49-F238E27FC236}">
                <a16:creationId xmlns:a16="http://schemas.microsoft.com/office/drawing/2014/main" xmlns="" id="{11E66475-991C-4693-9BCB-5D690366D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565943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1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33" name="Text Box 38">
            <a:extLst>
              <a:ext uri="{FF2B5EF4-FFF2-40B4-BE49-F238E27FC236}">
                <a16:creationId xmlns:a16="http://schemas.microsoft.com/office/drawing/2014/main" xmlns="" id="{EC39D1E6-FCA8-4462-B53D-3B93C88E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58323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6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34" name="Text Box 39">
            <a:extLst>
              <a:ext uri="{FF2B5EF4-FFF2-40B4-BE49-F238E27FC236}">
                <a16:creationId xmlns:a16="http://schemas.microsoft.com/office/drawing/2014/main" xmlns="" id="{ADDDB73E-35B2-4BE6-9415-1EABE142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550703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2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35" name="Text Box 40">
            <a:extLst>
              <a:ext uri="{FF2B5EF4-FFF2-40B4-BE49-F238E27FC236}">
                <a16:creationId xmlns:a16="http://schemas.microsoft.com/office/drawing/2014/main" xmlns="" id="{8A03292F-ECEF-418E-8FA6-2EA109462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520223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3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36" name="Text Box 41">
            <a:extLst>
              <a:ext uri="{FF2B5EF4-FFF2-40B4-BE49-F238E27FC236}">
                <a16:creationId xmlns:a16="http://schemas.microsoft.com/office/drawing/2014/main" xmlns="" id="{8618B5D1-24B2-408E-8790-E089E73F8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20223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5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37" name="Text Box 42">
            <a:extLst>
              <a:ext uri="{FF2B5EF4-FFF2-40B4-BE49-F238E27FC236}">
                <a16:creationId xmlns:a16="http://schemas.microsoft.com/office/drawing/2014/main" xmlns="" id="{EF95DA25-D206-403C-B97F-FFB1775A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4973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4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38" name="Line 43">
            <a:extLst>
              <a:ext uri="{FF2B5EF4-FFF2-40B4-BE49-F238E27FC236}">
                <a16:creationId xmlns:a16="http://schemas.microsoft.com/office/drawing/2014/main" xmlns="" id="{31E88D1B-9828-4A8E-B200-813B5DBFC7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5075" y="5888038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9" name="Line 44">
            <a:extLst>
              <a:ext uri="{FF2B5EF4-FFF2-40B4-BE49-F238E27FC236}">
                <a16:creationId xmlns:a16="http://schemas.microsoft.com/office/drawing/2014/main" xmlns="" id="{C9664732-FEE2-4B07-8B37-F3381FF7E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5075" y="5964238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Text Box 45">
            <a:extLst>
              <a:ext uri="{FF2B5EF4-FFF2-40B4-BE49-F238E27FC236}">
                <a16:creationId xmlns:a16="http://schemas.microsoft.com/office/drawing/2014/main" xmlns="" id="{E53A0FEE-EF67-4CED-A9E1-53003E581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7356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O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41" name="Text Box 46">
            <a:extLst>
              <a:ext uri="{FF2B5EF4-FFF2-40B4-BE49-F238E27FC236}">
                <a16:creationId xmlns:a16="http://schemas.microsoft.com/office/drawing/2014/main" xmlns="" id="{36B28EF1-CFCD-4B71-8507-BFCCA1D0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97363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СН</a:t>
            </a:r>
            <a:r>
              <a:rPr lang="ru-RU" altLang="ru-RU" sz="1800" b="1" baseline="-25000">
                <a:solidFill>
                  <a:srgbClr val="FF0000"/>
                </a:solidFill>
              </a:rPr>
              <a:t>3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42" name="Line 47">
            <a:extLst>
              <a:ext uri="{FF2B5EF4-FFF2-40B4-BE49-F238E27FC236}">
                <a16:creationId xmlns:a16="http://schemas.microsoft.com/office/drawing/2014/main" xmlns="" id="{546EE2A9-A576-45CF-8848-9544D6F5E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1475" y="5126038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Line 48">
            <a:extLst>
              <a:ext uri="{FF2B5EF4-FFF2-40B4-BE49-F238E27FC236}">
                <a16:creationId xmlns:a16="http://schemas.microsoft.com/office/drawing/2014/main" xmlns="" id="{C227DA01-FED0-48CF-BB03-A354722C7A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4516438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4" name="Line 49">
            <a:extLst>
              <a:ext uri="{FF2B5EF4-FFF2-40B4-BE49-F238E27FC236}">
                <a16:creationId xmlns:a16="http://schemas.microsoft.com/office/drawing/2014/main" xmlns="" id="{071F78BE-84BB-42EC-9F37-D9A04DE1D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5675" y="4516438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5" name="Text Box 50">
            <a:extLst>
              <a:ext uri="{FF2B5EF4-FFF2-40B4-BE49-F238E27FC236}">
                <a16:creationId xmlns:a16="http://schemas.microsoft.com/office/drawing/2014/main" xmlns="" id="{F4D2E3A3-B35C-4346-A4C6-DF38EA43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414972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O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46" name="AutoShape 52">
            <a:extLst>
              <a:ext uri="{FF2B5EF4-FFF2-40B4-BE49-F238E27FC236}">
                <a16:creationId xmlns:a16="http://schemas.microsoft.com/office/drawing/2014/main" xmlns="" id="{2CB616C9-719C-4A4F-B727-0830EF191C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97700" y="5043488"/>
            <a:ext cx="1219200" cy="990600"/>
          </a:xfrm>
          <a:prstGeom prst="hexagon">
            <a:avLst>
              <a:gd name="adj" fmla="val 30769"/>
              <a:gd name="vf" fmla="val 115470"/>
            </a:avLst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3347" name="Line 53">
            <a:extLst>
              <a:ext uri="{FF2B5EF4-FFF2-40B4-BE49-F238E27FC236}">
                <a16:creationId xmlns:a16="http://schemas.microsoft.com/office/drawing/2014/main" xmlns="" id="{5A66EB2D-9EBF-48EA-BA98-0FD4847FB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300" y="5805488"/>
            <a:ext cx="3810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Line 54">
            <a:extLst>
              <a:ext uri="{FF2B5EF4-FFF2-40B4-BE49-F238E27FC236}">
                <a16:creationId xmlns:a16="http://schemas.microsoft.com/office/drawing/2014/main" xmlns="" id="{45611068-F3B7-4BA9-8E9C-33D0420FC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300" y="5348288"/>
            <a:ext cx="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9" name="Text Box 55">
            <a:extLst>
              <a:ext uri="{FF2B5EF4-FFF2-40B4-BE49-F238E27FC236}">
                <a16:creationId xmlns:a16="http://schemas.microsoft.com/office/drawing/2014/main" xmlns="" id="{5B1A30A4-0FB3-4D78-AE7C-787BC5F2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608647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N</a:t>
            </a:r>
            <a:endParaRPr lang="ru-RU" altLang="ru-RU" sz="1800" b="1" i="1">
              <a:solidFill>
                <a:srgbClr val="0000CC"/>
              </a:solidFill>
            </a:endParaRPr>
          </a:p>
        </p:txBody>
      </p:sp>
      <p:sp>
        <p:nvSpPr>
          <p:cNvPr id="13350" name="Text Box 56">
            <a:extLst>
              <a:ext uri="{FF2B5EF4-FFF2-40B4-BE49-F238E27FC236}">
                <a16:creationId xmlns:a16="http://schemas.microsoft.com/office/drawing/2014/main" xmlns="" id="{DA5B4C8E-942F-4F10-919E-0A5D7B62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501967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HN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51" name="Text Box 57">
            <a:extLst>
              <a:ext uri="{FF2B5EF4-FFF2-40B4-BE49-F238E27FC236}">
                <a16:creationId xmlns:a16="http://schemas.microsoft.com/office/drawing/2014/main" xmlns="" id="{964C9E6D-32AF-444A-A68B-B4A37D45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7673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С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52" name="Text Box 58">
            <a:extLst>
              <a:ext uri="{FF2B5EF4-FFF2-40B4-BE49-F238E27FC236}">
                <a16:creationId xmlns:a16="http://schemas.microsoft.com/office/drawing/2014/main" xmlns="" id="{CA10D904-795A-4401-8FF1-57D0DC90D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6243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С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53" name="Text Box 59">
            <a:extLst>
              <a:ext uri="{FF2B5EF4-FFF2-40B4-BE49-F238E27FC236}">
                <a16:creationId xmlns:a16="http://schemas.microsoft.com/office/drawing/2014/main" xmlns="" id="{42DF395C-CF11-4C4E-8902-AEE3FF36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57673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СН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54" name="Text Box 60">
            <a:extLst>
              <a:ext uri="{FF2B5EF4-FFF2-40B4-BE49-F238E27FC236}">
                <a16:creationId xmlns:a16="http://schemas.microsoft.com/office/drawing/2014/main" xmlns="" id="{9ACD4E63-38D7-44FA-8215-58773E1BA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50053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С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55" name="Text Box 61">
            <a:extLst>
              <a:ext uri="{FF2B5EF4-FFF2-40B4-BE49-F238E27FC236}">
                <a16:creationId xmlns:a16="http://schemas.microsoft.com/office/drawing/2014/main" xmlns="" id="{B22324A3-3D63-4534-84A8-EBD1055E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569118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1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56" name="Text Box 62">
            <a:extLst>
              <a:ext uri="{FF2B5EF4-FFF2-40B4-BE49-F238E27FC236}">
                <a16:creationId xmlns:a16="http://schemas.microsoft.com/office/drawing/2014/main" xmlns="" id="{3A95A832-9635-4B00-B473-1F3ACBFF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0" y="561498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6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57" name="Text Box 63">
            <a:extLst>
              <a:ext uri="{FF2B5EF4-FFF2-40B4-BE49-F238E27FC236}">
                <a16:creationId xmlns:a16="http://schemas.microsoft.com/office/drawing/2014/main" xmlns="" id="{CF4D794B-EA2F-4A7D-AE4D-54E2EEF6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553878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2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58" name="Text Box 64">
            <a:extLst>
              <a:ext uri="{FF2B5EF4-FFF2-40B4-BE49-F238E27FC236}">
                <a16:creationId xmlns:a16="http://schemas.microsoft.com/office/drawing/2014/main" xmlns="" id="{8D7DE3B0-4F49-4645-88C1-3DCAF5BE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523398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3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59" name="Text Box 65">
            <a:extLst>
              <a:ext uri="{FF2B5EF4-FFF2-40B4-BE49-F238E27FC236}">
                <a16:creationId xmlns:a16="http://schemas.microsoft.com/office/drawing/2014/main" xmlns="" id="{B3D12C06-7F08-46D9-A71D-C78E011B6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0" y="5233988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5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60" name="Text Box 66">
            <a:extLst>
              <a:ext uri="{FF2B5EF4-FFF2-40B4-BE49-F238E27FC236}">
                <a16:creationId xmlns:a16="http://schemas.microsoft.com/office/drawing/2014/main" xmlns="" id="{382A5266-11F1-4D6F-94CF-18A4D652A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50053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</a:rPr>
              <a:t>4</a:t>
            </a:r>
            <a:endParaRPr lang="ru-RU" altLang="ru-RU" sz="1400" b="1" i="1">
              <a:solidFill>
                <a:srgbClr val="FF0000"/>
              </a:solidFill>
            </a:endParaRPr>
          </a:p>
        </p:txBody>
      </p:sp>
      <p:sp>
        <p:nvSpPr>
          <p:cNvPr id="13361" name="Line 67">
            <a:extLst>
              <a:ext uri="{FF2B5EF4-FFF2-40B4-BE49-F238E27FC236}">
                <a16:creationId xmlns:a16="http://schemas.microsoft.com/office/drawing/2014/main" xmlns="" id="{07C03A4A-1ABA-449B-A60A-25A7769209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2900" y="5919788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2" name="Line 68">
            <a:extLst>
              <a:ext uri="{FF2B5EF4-FFF2-40B4-BE49-F238E27FC236}">
                <a16:creationId xmlns:a16="http://schemas.microsoft.com/office/drawing/2014/main" xmlns="" id="{7F8AFCF0-D5A0-415D-986F-227D727A0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2900" y="5995988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3" name="Text Box 69">
            <a:extLst>
              <a:ext uri="{FF2B5EF4-FFF2-40B4-BE49-F238E27FC236}">
                <a16:creationId xmlns:a16="http://schemas.microsoft.com/office/drawing/2014/main" xmlns="" id="{82714D35-7D1E-4D98-9E12-D9D0DCFA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7673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O</a:t>
            </a:r>
            <a:endParaRPr lang="ru-RU" altLang="ru-RU" sz="1800" b="1" i="1">
              <a:solidFill>
                <a:srgbClr val="006600"/>
              </a:solidFill>
            </a:endParaRPr>
          </a:p>
        </p:txBody>
      </p:sp>
      <p:sp>
        <p:nvSpPr>
          <p:cNvPr id="13364" name="Text Box 70">
            <a:extLst>
              <a:ext uri="{FF2B5EF4-FFF2-40B4-BE49-F238E27FC236}">
                <a16:creationId xmlns:a16="http://schemas.microsoft.com/office/drawing/2014/main" xmlns="" id="{7120ED8C-1888-4BB2-AFEF-44EB71AA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0" y="50053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Н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65" name="Line 71">
            <a:extLst>
              <a:ext uri="{FF2B5EF4-FFF2-40B4-BE49-F238E27FC236}">
                <a16:creationId xmlns:a16="http://schemas.microsoft.com/office/drawing/2014/main" xmlns="" id="{F82648E8-6822-49C8-98F4-DE55401EE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300" y="5157788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6" name="Line 72">
            <a:extLst>
              <a:ext uri="{FF2B5EF4-FFF2-40B4-BE49-F238E27FC236}">
                <a16:creationId xmlns:a16="http://schemas.microsoft.com/office/drawing/2014/main" xmlns="" id="{1C17815B-DF21-496A-92CF-2A52372957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7300" y="4548188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7" name="Line 73">
            <a:extLst>
              <a:ext uri="{FF2B5EF4-FFF2-40B4-BE49-F238E27FC236}">
                <a16:creationId xmlns:a16="http://schemas.microsoft.com/office/drawing/2014/main" xmlns="" id="{5848213B-1F90-4316-A5F7-A949571933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3500" y="4548188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8" name="Text Box 74">
            <a:extLst>
              <a:ext uri="{FF2B5EF4-FFF2-40B4-BE49-F238E27FC236}">
                <a16:creationId xmlns:a16="http://schemas.microsoft.com/office/drawing/2014/main" xmlns="" id="{098CD180-33CC-413C-9112-D574FBB6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18147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E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O</a:t>
            </a:r>
            <a:endParaRPr lang="ru-RU" altLang="ru-RU" sz="1800" b="1" i="1">
              <a:solidFill>
                <a:srgbClr val="FF0000"/>
              </a:solidFill>
            </a:endParaRPr>
          </a:p>
        </p:txBody>
      </p:sp>
      <p:sp>
        <p:nvSpPr>
          <p:cNvPr id="13369" name="Text Box 75">
            <a:extLst>
              <a:ext uri="{FF2B5EF4-FFF2-40B4-BE49-F238E27FC236}">
                <a16:creationId xmlns:a16="http://schemas.microsoft.com/office/drawing/2014/main" xmlns="" id="{68A65FF7-FFC4-48B0-9BE7-2FA60584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5949951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Тимин</a:t>
            </a:r>
          </a:p>
        </p:txBody>
      </p:sp>
      <p:sp>
        <p:nvSpPr>
          <p:cNvPr id="13370" name="Text Box 76">
            <a:extLst>
              <a:ext uri="{FF2B5EF4-FFF2-40B4-BE49-F238E27FC236}">
                <a16:creationId xmlns:a16="http://schemas.microsoft.com/office/drawing/2014/main" xmlns="" id="{4E4B9C6F-2E66-4761-A80E-69567EBE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5949951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006600"/>
                </a:solidFill>
              </a:rPr>
              <a:t>Урацил</a:t>
            </a:r>
          </a:p>
        </p:txBody>
      </p:sp>
      <p:sp>
        <p:nvSpPr>
          <p:cNvPr id="13371" name="Oval 78">
            <a:extLst>
              <a:ext uri="{FF2B5EF4-FFF2-40B4-BE49-F238E27FC236}">
                <a16:creationId xmlns:a16="http://schemas.microsoft.com/office/drawing/2014/main" xmlns="" id="{F8568106-70B4-418C-8A31-849F0F2C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4868863"/>
            <a:ext cx="792163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1850</Words>
  <Application>Microsoft Office PowerPoint</Application>
  <PresentationFormat>Широкоэкранный</PresentationFormat>
  <Paragraphs>241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굴림</vt:lpstr>
      <vt:lpstr>PT Serif</vt:lpstr>
      <vt:lpstr>Times New Roman</vt:lpstr>
      <vt:lpstr>Wingdings</vt:lpstr>
      <vt:lpstr>Тема Office</vt:lpstr>
      <vt:lpstr>   Дәріс 2.  Нуклеин қышқылдарының құрамы. Чаргафф ашқан НҚ құрылысындағы ережелер</vt:lpstr>
      <vt:lpstr>НУКЛЕИН ҚЫШҚЫЛДАРЫНЫҢ БИОХИМИЯСЫ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НУКЛЕОТИДОВ В ОБМЕНЕ ВЕЩЕСТВ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Дәріс 2.  Нуклеин қышқылдарының құрамы. Чаргафф ашқан НҚ құрылысындағы ережелер</dc:title>
  <dc:creator>Lenovo</dc:creator>
  <cp:lastModifiedBy>Professional</cp:lastModifiedBy>
  <cp:revision>9</cp:revision>
  <dcterms:created xsi:type="dcterms:W3CDTF">2023-01-22T15:46:31Z</dcterms:created>
  <dcterms:modified xsi:type="dcterms:W3CDTF">2024-01-31T06:46:40Z</dcterms:modified>
</cp:coreProperties>
</file>